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7" r:id="rId2"/>
    <p:sldId id="364" r:id="rId3"/>
    <p:sldId id="374" r:id="rId4"/>
    <p:sldId id="375" r:id="rId5"/>
    <p:sldId id="376" r:id="rId6"/>
    <p:sldId id="377" r:id="rId7"/>
    <p:sldId id="259" r:id="rId8"/>
    <p:sldId id="378" r:id="rId9"/>
    <p:sldId id="371" r:id="rId10"/>
    <p:sldId id="379" r:id="rId11"/>
    <p:sldId id="380" r:id="rId12"/>
    <p:sldId id="381" r:id="rId13"/>
    <p:sldId id="373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392" r:id="rId24"/>
    <p:sldId id="393" r:id="rId25"/>
    <p:sldId id="395" r:id="rId26"/>
    <p:sldId id="396" r:id="rId27"/>
    <p:sldId id="399" r:id="rId28"/>
    <p:sldId id="400" r:id="rId29"/>
    <p:sldId id="410" r:id="rId30"/>
    <p:sldId id="401" r:id="rId31"/>
    <p:sldId id="403" r:id="rId32"/>
    <p:sldId id="404" r:id="rId33"/>
    <p:sldId id="405" r:id="rId34"/>
    <p:sldId id="406" r:id="rId35"/>
    <p:sldId id="411" r:id="rId36"/>
    <p:sldId id="412" r:id="rId37"/>
    <p:sldId id="407" r:id="rId38"/>
    <p:sldId id="408" r:id="rId3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EBF1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7" autoAdjust="0"/>
    <p:restoredTop sz="94585" autoAdjust="0"/>
  </p:normalViewPr>
  <p:slideViewPr>
    <p:cSldViewPr>
      <p:cViewPr>
        <p:scale>
          <a:sx n="67" d="100"/>
          <a:sy n="67" d="100"/>
        </p:scale>
        <p:origin x="-135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3CEDA8-1862-4847-B911-0FBF1AAFF969}" type="datetimeFigureOut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 smtClean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D10F9C-6ADC-4EE6-ADB3-5E5EAB7F7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A7BCF0-178A-4CB3-9949-3A121DD06C4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10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14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17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18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19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37CCF7-D25A-4202-8B2E-8995877C626C}" type="slidenum">
              <a:rPr lang="en-US"/>
              <a:pPr/>
              <a:t>2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20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C15D4-5575-437E-AC57-10B7BCE50671}" type="slidenum">
              <a:rPr lang="en-US"/>
              <a:pPr/>
              <a:t>22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8FD5B-DB0C-4D09-97F8-3B38535D2D22}" type="slidenum">
              <a:rPr lang="en-US"/>
              <a:pPr/>
              <a:t>23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70522E-9865-42A9-8391-D5C1C54B6DF1}" type="slidenum">
              <a:rPr lang="en-US"/>
              <a:pPr/>
              <a:t>24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23DAC8-6BE2-4C6A-B27B-9DF511B005D4}" type="slidenum">
              <a:rPr lang="en-US"/>
              <a:pPr/>
              <a:t>25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A8DF5-BF72-4E3E-AEF4-8222D70659B0}" type="slidenum">
              <a:rPr lang="en-US"/>
              <a:pPr/>
              <a:t>26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BAC77-5521-4A2A-8779-D5BF5B6CF8B8}" type="slidenum">
              <a:rPr lang="en-US"/>
              <a:pPr/>
              <a:t>27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B77B0A-F957-4725-BE64-B2B2CC7C472B}" type="slidenum">
              <a:rPr lang="en-US"/>
              <a:pPr/>
              <a:t>28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B77B0A-F957-4725-BE64-B2B2CC7C472B}" type="slidenum">
              <a:rPr lang="en-US"/>
              <a:pPr/>
              <a:t>29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3D082-E045-4B85-A672-FFE582604062}" type="slidenum">
              <a:rPr lang="en-US"/>
              <a:pPr/>
              <a:t>30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DE531-B549-4E1C-935B-6F84C0B1315E}" type="slidenum">
              <a:rPr lang="en-US"/>
              <a:pPr/>
              <a:t>31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28353-584D-48C3-86D2-70F89B9D4718}" type="slidenum">
              <a:rPr lang="en-US"/>
              <a:pPr/>
              <a:t>32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34DD1C-6792-4021-8CA8-B5962D7E1400}" type="slidenum">
              <a:rPr lang="en-US"/>
              <a:pPr/>
              <a:t>33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C2266-B367-4929-8198-930D0558043D}" type="slidenum">
              <a:rPr lang="en-US"/>
              <a:pPr/>
              <a:t>34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C2266-B367-4929-8198-930D0558043D}" type="slidenum">
              <a:rPr lang="en-US"/>
              <a:pPr/>
              <a:t>35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C2266-B367-4929-8198-930D0558043D}" type="slidenum">
              <a:rPr lang="en-US"/>
              <a:pPr/>
              <a:t>36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2A726-9DD5-4896-9D0E-7C5FB126D054}" type="slidenum">
              <a:rPr lang="en-US"/>
              <a:pPr/>
              <a:t>37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C07AA-4841-4CE2-9241-B55D7FD55E4E}" type="slidenum">
              <a:rPr lang="en-US"/>
              <a:pPr/>
              <a:t>38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4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7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8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9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BBB29F-DE99-41A3-B5F8-E474F627F313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60012A-A7C5-459F-89DF-6A8A595D1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9C5D6-9BE0-45C0-9760-AB9BA5ABB3C4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C4FCA-640B-4AB2-952C-703785478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E78B-F914-41C3-8CC5-064B5C881654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309FD-FA08-4D53-9BE6-A5A18E9E3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Taylor, 2006, Prentice Hall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D88DD65-74E9-475D-BB9C-8657662EC7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Taylor, 2006, Prentice Hall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80937B-8F84-46AC-B5FF-B52CE0B1F0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4101-44D3-44BA-BA1A-F6FF64FD8026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64A0-D224-4FFC-86DE-E1F0733FE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6A19EA-1EDA-4406-9666-3680C2A0CF4C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264549-F9FC-4B11-9691-922DADB32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3FCA8-2408-4A2F-84F9-102516AA4B01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9D80B-168C-4970-852F-FCC0C2BD2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EB61F4-FD12-4D85-A5E4-FAD04C647741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544F8B-1271-477F-BCEB-277F1117B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0388C-033B-4240-8828-DB02625D50B7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3E0D-0F51-4F37-AF8B-E41F6DBCA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8CD2C-8AC4-4ED9-8C0E-8062FD9944D1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B0582B-4BD1-425F-852B-1E80F2396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4BEA62-6E96-4D92-AA7F-6394474B854A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DA5B4B-D3EF-42B9-AB9A-B9581182F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5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9CCD19-CB07-4FB4-A890-BBC853E69AA9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5C2C3A-7CE1-419E-95DC-7F7B10522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A5E75D2-CF8E-454C-85C8-A3DF010920A0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9C85D86-04F4-4539-B450-E466CC5D0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2" r:id="rId1"/>
    <p:sldLayoutId id="2147484477" r:id="rId2"/>
    <p:sldLayoutId id="2147484483" r:id="rId3"/>
    <p:sldLayoutId id="2147484478" r:id="rId4"/>
    <p:sldLayoutId id="2147484484" r:id="rId5"/>
    <p:sldLayoutId id="2147484479" r:id="rId6"/>
    <p:sldLayoutId id="2147484485" r:id="rId7"/>
    <p:sldLayoutId id="2147484486" r:id="rId8"/>
    <p:sldLayoutId id="2147484487" r:id="rId9"/>
    <p:sldLayoutId id="2147484480" r:id="rId10"/>
    <p:sldLayoutId id="2147484481" r:id="rId11"/>
    <p:sldLayoutId id="2147484488" r:id="rId12"/>
    <p:sldLayoutId id="214748448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/>
          <a:p>
            <a:pPr>
              <a:defRPr/>
            </a:pPr>
            <a:fld id="{F2834D48-69A5-4162-859F-4445FDA0AB2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8263" y="333375"/>
            <a:ext cx="33845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en-US" sz="44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 Chapter </a:t>
            </a:r>
            <a:r>
              <a:rPr lang="tr-TR" sz="4000" dirty="0" smtClean="0">
                <a:solidFill>
                  <a:srgbClr val="C00000"/>
                </a:solidFill>
                <a:latin typeface="Arial Black" pitchFamily="34" charset="0"/>
              </a:rPr>
              <a:t>8</a:t>
            </a:r>
            <a:endParaRPr lang="en-US" b="1" dirty="0">
              <a:solidFill>
                <a:schemeClr val="folHlink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1412875"/>
            <a:ext cx="4572000" cy="1511300"/>
          </a:xfrm>
        </p:spPr>
        <p:txBody>
          <a:bodyPr/>
          <a:lstStyle/>
          <a:p>
            <a:pPr marL="26988" lvl="4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Arial Black" pitchFamily="34" charset="0"/>
              </a:rPr>
              <a:t>Interpersonal Attraction</a:t>
            </a:r>
          </a:p>
          <a:p>
            <a:pPr marL="26988" eaLnBrk="1" hangingPunct="1">
              <a:defRPr/>
            </a:pPr>
            <a:endParaRPr lang="tr-TR" sz="2800" b="1" dirty="0" smtClean="0">
              <a:solidFill>
                <a:srgbClr val="002060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8197" name="Picture 4" descr="taylor_01319328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339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0" y="6629400"/>
            <a:ext cx="411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chemeClr val="folHlink"/>
                </a:solidFill>
                <a:latin typeface="Gill Sans MT" pitchFamily="34" charset="0"/>
              </a:rPr>
              <a:t>Taylor, Copyright 2006, Prentice Hall</a:t>
            </a:r>
          </a:p>
        </p:txBody>
      </p:sp>
      <p:sp>
        <p:nvSpPr>
          <p:cNvPr id="7" name="6 Dikdörtgen"/>
          <p:cNvSpPr/>
          <p:nvPr/>
        </p:nvSpPr>
        <p:spPr>
          <a:xfrm>
            <a:off x="4860032" y="2924944"/>
            <a:ext cx="428396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Infant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Attachment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 </a:t>
            </a: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Loneliness</a:t>
            </a:r>
            <a:endParaRPr lang="tr-TR" sz="2400" dirty="0" smtClean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Interpersonal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Attraction</a:t>
            </a:r>
            <a:endParaRPr lang="tr-TR" sz="2400" dirty="0" smtClean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Mate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Selection</a:t>
            </a:r>
            <a:endParaRPr lang="tr-TR" sz="2400" dirty="0" smtClean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Romantic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Love</a:t>
            </a:r>
            <a:endParaRPr lang="tr-TR" sz="2400" dirty="0" smtClean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defRPr/>
            </a:pP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rgbClr val="001848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rgbClr val="001848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10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50405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Adult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Attachment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692696"/>
            <a:ext cx="8172400" cy="5555704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Adult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(Hazan&amp;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Shaver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1987)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Adult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also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biological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origin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origin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Adult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Reciprocal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formed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btw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involve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sexual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Working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Model of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Relationships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beliefs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trustworthy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responsive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caring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Child’s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his/her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romantic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adulthood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rgbClr val="002060"/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Secure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infant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secure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romantic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partner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…)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20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years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longitudinal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Waters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et al., 1995); </a:t>
            </a: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72 %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.s had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same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pattern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no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major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event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44%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same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pattern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experienced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infant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Resim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196752"/>
            <a:ext cx="266429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11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50405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Adult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Attachment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692696"/>
            <a:ext cx="8172400" cy="5555704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Adult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(Hazan&amp;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Shaver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1987)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     </a:t>
            </a:r>
            <a:r>
              <a:rPr lang="tr-TR" sz="20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Secure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Comfortable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intimacy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themselves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worthy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loved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cared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cared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(59%)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Describe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happy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friendly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trusting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ideas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feelings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partner                    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Describe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pos.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terms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Avoidant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uncomfortable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getting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close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trusting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(25%).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Emotional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highs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lows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jealousy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intimacy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Deny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needs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focus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personally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revealing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engage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causal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sexual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encounters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Describe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demanding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critical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uncaring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Resim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1484784"/>
            <a:ext cx="2664296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499350" cy="50405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Adult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Attachment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836712"/>
            <a:ext cx="8172400" cy="5411688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Adult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(Hazan&amp;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Shaver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1987)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 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</a:t>
            </a:r>
            <a:r>
              <a:rPr lang="tr-TR" sz="20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Anxious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z="20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Ambivalent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Seek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intimacy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but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worr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worry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won’t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reciprocate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(11%)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extreme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sexual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obsession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emotional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emotional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highs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lows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   -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likely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fall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first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sight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                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Describe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demanding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marriage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unhappy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Securely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attached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satisfying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committed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close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avoidant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Report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high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levels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intimacy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enjoyment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pos.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emotions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contacts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tr-T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Tidwell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Reis &amp; </a:t>
            </a:r>
            <a:r>
              <a:rPr lang="tr-T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Shaver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1996)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Avoidant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intimacy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enjoyment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feeling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tense,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worried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bored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tr-T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Tidwell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Reis &amp; </a:t>
            </a:r>
            <a:r>
              <a:rPr lang="tr-T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Shaver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1996)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Resim" descr="iStock_000002394767X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1700808"/>
            <a:ext cx="2736304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like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some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not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others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Basic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Principles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tr-TR" sz="20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en-US" sz="20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 general…</a:t>
            </a:r>
          </a:p>
          <a:p>
            <a:pPr lv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 like people who like us.</a:t>
            </a:r>
          </a:p>
          <a:p>
            <a:pPr lv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 like people who satisfy our needs.</a:t>
            </a:r>
          </a:p>
          <a:p>
            <a:pPr lv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 like people when the rewards they provide outweigh the costs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(Social Exchange Theor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Specific Determinants of </a:t>
            </a:r>
            <a:r>
              <a:rPr lang="en-US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Likin</a:t>
            </a:r>
            <a:r>
              <a:rPr lang="tr-TR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g; </a:t>
            </a:r>
            <a:endParaRPr lang="en-US" sz="2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</a:pPr>
            <a:r>
              <a:rPr lang="en-US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Proximity</a:t>
            </a:r>
          </a:p>
          <a:p>
            <a:pPr lvl="1">
              <a:buClr>
                <a:srgbClr val="C00000"/>
              </a:buClr>
            </a:pPr>
            <a:r>
              <a:rPr lang="en-US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Familiarity</a:t>
            </a:r>
          </a:p>
          <a:p>
            <a:pPr lvl="1">
              <a:buClr>
                <a:srgbClr val="C00000"/>
              </a:buClr>
            </a:pPr>
            <a:r>
              <a:rPr lang="en-US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Similarity</a:t>
            </a:r>
          </a:p>
          <a:p>
            <a:pPr lvl="1">
              <a:buClr>
                <a:srgbClr val="C00000"/>
              </a:buClr>
            </a:pPr>
            <a:r>
              <a:rPr lang="en-US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Personal Qualities of the Other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14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Proximity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Liking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those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nearby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sides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same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it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unlikely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friends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(e.g.,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dorms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Festinger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et. al (1950)-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“friendships are likely to develop on the basis of brief and passive contacts made going to and from home or walking about the neighborhood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Studied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effects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proximity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Westgate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West.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S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months after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participants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were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asked to list their three closest friends.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42%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direct neighbors,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friends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6 &amp; 8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1 and 5 turned out to be the most popular,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(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not because they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were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kinder or more interesting, but because they live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at the bottom of the staircase that their upstairs neighbors were forced to use to reach the building’s second floor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tr-TR" sz="18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15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Proximity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Liking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those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nearby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  <p:pic>
        <p:nvPicPr>
          <p:cNvPr id="6" name="5 Resim" descr="Screen-Shot-2013-06-06-at-10.30.58-AM-550x218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1268760"/>
            <a:ext cx="7776864" cy="518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16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endParaRPr lang="tr-TR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Explanation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Exchange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Theory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Availability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costly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tr-TR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Little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effort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neighbour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distant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require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time,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money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planning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Cognitive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Dissonance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Theory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distressing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dislike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Experience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cognitive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pressure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re-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evaluate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good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qualities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Limits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proximity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likely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foster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attitudes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initial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conflict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intensifies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neg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feelings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17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Familiarity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Liking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those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see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often</a:t>
            </a:r>
            <a:endParaRPr lang="tr-T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Familiarity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enhances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Mere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Exposure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Repeated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exposure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increases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our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Zajonc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(1968);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Showed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pictures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faces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participants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often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subjects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had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seen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face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said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liked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it.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Mita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et al. (1977);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People’s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own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faces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Participants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preffered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mirror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image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while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friends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preffered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image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perspective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were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  <p:pic>
        <p:nvPicPr>
          <p:cNvPr id="6" name="5 Resim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4221088"/>
            <a:ext cx="5760640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18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endParaRPr lang="tr-TR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Explanation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tr-T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Evolutionary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psychology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humans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innate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unfamiliar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Strangers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unfamiliar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objects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represent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threat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Familiarity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things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produce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feelings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comfort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security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Limits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Mere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Exposure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tr-TR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Exposure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effective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enhancing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initially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perceived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pleasant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neutral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(not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initially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perceived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negative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A lot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repetition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cause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boredom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19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Similarity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Liking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us</a:t>
            </a:r>
            <a:endParaRPr lang="tr-T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us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certain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respects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attitudes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background,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interests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personality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…)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Newcomb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(1961);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similarity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leads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firendship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Rented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house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near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 Michigan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offered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free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housing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tpo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participants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Designed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rooms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roommates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had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attitudes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roommates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attitudes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Participants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attitudes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liked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ended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friends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Matching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Principle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Tendency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choose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partners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date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marry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partners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us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attitudes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values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background.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B0DDD-35A7-4731-BF52-6C7737AF1548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842" cy="49006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</a:rPr>
              <a:t>Social </a:t>
            </a:r>
            <a:r>
              <a:rPr lang="en-US" sz="2400" b="1" dirty="0">
                <a:solidFill>
                  <a:srgbClr val="C00000"/>
                </a:solidFill>
                <a:latin typeface="Arial Black" pitchFamily="34" charset="0"/>
              </a:rPr>
              <a:t>Needs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764704"/>
            <a:ext cx="7499350" cy="4800600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 "/>
              </a:rPr>
              <a:t>Humans</a:t>
            </a:r>
            <a:r>
              <a:rPr lang="tr-TR" sz="2000" dirty="0" smtClean="0">
                <a:latin typeface="Arial "/>
              </a:rPr>
              <a:t>- </a:t>
            </a:r>
            <a:r>
              <a:rPr lang="tr-TR" sz="2000" dirty="0" err="1" smtClean="0">
                <a:latin typeface="Arial "/>
              </a:rPr>
              <a:t>social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animals</a:t>
            </a:r>
            <a:r>
              <a:rPr lang="tr-TR" sz="2000" dirty="0" smtClean="0">
                <a:latin typeface="Arial 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i="1" dirty="0" smtClean="0">
                <a:latin typeface="Arial "/>
              </a:rPr>
              <a:t>     (has </a:t>
            </a:r>
            <a:r>
              <a:rPr lang="tr-TR" sz="1800" i="1" dirty="0" err="1" smtClean="0">
                <a:latin typeface="Arial "/>
              </a:rPr>
              <a:t>evolutionary</a:t>
            </a:r>
            <a:r>
              <a:rPr lang="tr-TR" sz="1800" i="1" dirty="0" smtClean="0">
                <a:latin typeface="Arial "/>
              </a:rPr>
              <a:t> </a:t>
            </a:r>
            <a:r>
              <a:rPr lang="tr-TR" sz="1800" i="1" dirty="0" err="1" smtClean="0">
                <a:latin typeface="Arial "/>
              </a:rPr>
              <a:t>basis</a:t>
            </a:r>
            <a:r>
              <a:rPr lang="tr-TR" sz="1800" i="1" dirty="0" smtClean="0">
                <a:latin typeface="Arial "/>
              </a:rPr>
              <a:t>). </a:t>
            </a:r>
          </a:p>
          <a:p>
            <a:pPr>
              <a:lnSpc>
                <a:spcPct val="12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 "/>
              </a:rPr>
              <a:t>Infants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rely</a:t>
            </a:r>
            <a:r>
              <a:rPr lang="tr-TR" sz="2000" dirty="0" smtClean="0">
                <a:latin typeface="Arial "/>
              </a:rPr>
              <a:t> on </a:t>
            </a:r>
            <a:r>
              <a:rPr lang="tr-TR" sz="2000" dirty="0" err="1" smtClean="0">
                <a:latin typeface="Arial "/>
              </a:rPr>
              <a:t>others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to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feed</a:t>
            </a:r>
            <a:r>
              <a:rPr lang="tr-TR" sz="2000" dirty="0" smtClean="0">
                <a:latin typeface="Arial "/>
              </a:rPr>
              <a:t> &amp; </a:t>
            </a:r>
            <a:r>
              <a:rPr lang="tr-TR" sz="2000" dirty="0" err="1" smtClean="0">
                <a:latin typeface="Arial "/>
              </a:rPr>
              <a:t>care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for</a:t>
            </a:r>
            <a:r>
              <a:rPr lang="tr-TR" sz="2000" dirty="0" smtClean="0">
                <a:latin typeface="Arial "/>
              </a:rPr>
              <a:t>.</a:t>
            </a:r>
          </a:p>
          <a:p>
            <a:pPr>
              <a:lnSpc>
                <a:spcPct val="12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 "/>
              </a:rPr>
              <a:t>Infants</a:t>
            </a:r>
            <a:r>
              <a:rPr lang="tr-TR" sz="2000" dirty="0" smtClean="0">
                <a:latin typeface="Arial "/>
              </a:rPr>
              <a:t>- </a:t>
            </a:r>
            <a:r>
              <a:rPr lang="tr-TR" sz="2000" dirty="0" err="1" smtClean="0">
                <a:latin typeface="Arial "/>
              </a:rPr>
              <a:t>innate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tendency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to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look</a:t>
            </a:r>
            <a:r>
              <a:rPr lang="tr-TR" sz="2000" dirty="0" smtClean="0">
                <a:latin typeface="Arial "/>
              </a:rPr>
              <a:t> at </a:t>
            </a:r>
            <a:r>
              <a:rPr lang="tr-TR" sz="2000" dirty="0" err="1" smtClean="0">
                <a:latin typeface="Arial "/>
              </a:rPr>
              <a:t>faces</a:t>
            </a:r>
            <a:r>
              <a:rPr lang="tr-TR" sz="2000" dirty="0" smtClean="0">
                <a:latin typeface="Arial "/>
              </a:rPr>
              <a:t> </a:t>
            </a:r>
          </a:p>
          <a:p>
            <a:pPr>
              <a:lnSpc>
                <a:spcPct val="12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 "/>
              </a:rPr>
              <a:t> &amp; form </a:t>
            </a:r>
            <a:r>
              <a:rPr lang="tr-TR" sz="2000" dirty="0" err="1" smtClean="0">
                <a:latin typeface="Arial "/>
              </a:rPr>
              <a:t>emotional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bonds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with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their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caregivers</a:t>
            </a:r>
            <a:r>
              <a:rPr lang="tr-TR" sz="2000" dirty="0" smtClean="0">
                <a:latin typeface="Arial "/>
              </a:rPr>
              <a:t>.</a:t>
            </a:r>
          </a:p>
          <a:p>
            <a:pPr>
              <a:lnSpc>
                <a:spcPct val="12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 "/>
              </a:rPr>
              <a:t>Throughout</a:t>
            </a:r>
            <a:r>
              <a:rPr lang="tr-TR" sz="2000" dirty="0" smtClean="0">
                <a:latin typeface="Arial "/>
              </a:rPr>
              <a:t> life </a:t>
            </a:r>
            <a:r>
              <a:rPr lang="tr-TR" sz="2000" dirty="0" err="1" smtClean="0">
                <a:latin typeface="Arial "/>
              </a:rPr>
              <a:t>people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seek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companions</a:t>
            </a:r>
            <a:r>
              <a:rPr lang="tr-TR" sz="2000" dirty="0" smtClean="0">
                <a:latin typeface="Arial "/>
              </a:rPr>
              <a:t>, </a:t>
            </a:r>
            <a:r>
              <a:rPr lang="tr-TR" sz="2000" dirty="0" err="1" smtClean="0">
                <a:latin typeface="Arial "/>
              </a:rPr>
              <a:t>friends</a:t>
            </a:r>
            <a:r>
              <a:rPr lang="tr-TR" sz="2000" dirty="0" smtClean="0">
                <a:latin typeface="Arial "/>
              </a:rPr>
              <a:t> &amp; </a:t>
            </a:r>
            <a:r>
              <a:rPr lang="tr-TR" sz="2000" dirty="0" err="1" smtClean="0">
                <a:latin typeface="Arial "/>
              </a:rPr>
              <a:t>lovers</a:t>
            </a:r>
            <a:r>
              <a:rPr lang="tr-TR" sz="2000" dirty="0" smtClean="0">
                <a:latin typeface="Arial 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 "/>
              </a:rPr>
              <a:t>M</a:t>
            </a:r>
            <a:r>
              <a:rPr lang="en-US" sz="2000" dirty="0" err="1" smtClean="0">
                <a:latin typeface="Arial "/>
              </a:rPr>
              <a:t>ost</a:t>
            </a:r>
            <a:r>
              <a:rPr lang="en-US" sz="2000" dirty="0" smtClean="0">
                <a:latin typeface="Arial "/>
              </a:rPr>
              <a:t> </a:t>
            </a:r>
            <a:r>
              <a:rPr lang="en-US" sz="2000" dirty="0">
                <a:latin typeface="Arial "/>
              </a:rPr>
              <a:t>people spend about 3/4s of their time with other people.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>
                <a:latin typeface="Arial "/>
              </a:rPr>
              <a:t>People want not merely the presence of others but close ties to people who care about them</a:t>
            </a:r>
            <a:r>
              <a:rPr lang="en-US" sz="2000" dirty="0" smtClean="0">
                <a:latin typeface="Arial "/>
              </a:rPr>
              <a:t>.</a:t>
            </a:r>
            <a:r>
              <a:rPr lang="tr-TR" sz="2000" dirty="0" smtClean="0">
                <a:latin typeface="Arial 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 "/>
              </a:rPr>
              <a:t>Need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to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belong</a:t>
            </a:r>
            <a:r>
              <a:rPr lang="tr-TR" sz="2000" dirty="0" smtClean="0">
                <a:latin typeface="Arial "/>
              </a:rPr>
              <a:t>- </a:t>
            </a:r>
            <a:r>
              <a:rPr lang="tr-TR" sz="2000" dirty="0" err="1" smtClean="0">
                <a:latin typeface="Arial "/>
              </a:rPr>
              <a:t>universal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need</a:t>
            </a:r>
            <a:r>
              <a:rPr lang="tr-TR" sz="2000" dirty="0" smtClean="0">
                <a:latin typeface="Arial "/>
              </a:rPr>
              <a:t> (</a:t>
            </a:r>
            <a:r>
              <a:rPr lang="tr-TR" sz="2000" dirty="0" err="1" smtClean="0">
                <a:latin typeface="Arial "/>
              </a:rPr>
              <a:t>Baumeister</a:t>
            </a:r>
            <a:r>
              <a:rPr lang="tr-TR" sz="2000" dirty="0" smtClean="0">
                <a:latin typeface="Arial "/>
              </a:rPr>
              <a:t> &amp; </a:t>
            </a:r>
            <a:r>
              <a:rPr lang="tr-TR" sz="2000" dirty="0" err="1" smtClean="0">
                <a:latin typeface="Arial "/>
              </a:rPr>
              <a:t>Learly</a:t>
            </a:r>
            <a:r>
              <a:rPr lang="tr-TR" sz="2000" dirty="0" smtClean="0">
                <a:latin typeface="Arial "/>
              </a:rPr>
              <a:t>, 1995)</a:t>
            </a:r>
            <a:endParaRPr lang="en-US" sz="2000" dirty="0">
              <a:latin typeface="Arial "/>
            </a:endParaRPr>
          </a:p>
        </p:txBody>
      </p:sp>
      <p:pic>
        <p:nvPicPr>
          <p:cNvPr id="6" name="5 Resim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836712"/>
            <a:ext cx="2160240" cy="2160240"/>
          </a:xfrm>
          <a:prstGeom prst="rect">
            <a:avLst/>
          </a:prstGeom>
        </p:spPr>
      </p:pic>
      <p:pic>
        <p:nvPicPr>
          <p:cNvPr id="7" name="6 Resim" descr="image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5085184"/>
            <a:ext cx="5040560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20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Explanation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tr-T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Several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mechanisms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involved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1988)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1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Selective</a:t>
            </a:r>
            <a:r>
              <a:rPr lang="tr-TR" sz="1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1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Similarity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screening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potential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dates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friends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1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Social</a:t>
            </a:r>
            <a:r>
              <a:rPr lang="tr-TR" sz="1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Influence</a:t>
            </a:r>
            <a:r>
              <a:rPr lang="tr-TR" sz="1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Partners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initially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attitudes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gradually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persuade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change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views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1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Environmental</a:t>
            </a:r>
            <a:r>
              <a:rPr lang="tr-TR" sz="1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Factors</a:t>
            </a:r>
            <a:r>
              <a:rPr lang="tr-TR" sz="1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attitudes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likely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meet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rgbClr val="C00000"/>
              </a:buClr>
              <a:buSzPct val="100000"/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Limits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Similarity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tr-TR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Sometimes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differences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among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very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rewarding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Joy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friendship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include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stimulation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novelty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but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complementary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21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Desirable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Attributes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Warmth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Competence</a:t>
            </a:r>
            <a:endParaRPr lang="tr-T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None/>
            </a:pPr>
            <a:r>
              <a:rPr lang="tr-TR" sz="1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makes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us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like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one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more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tr-T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objective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answer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find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hair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freckles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irresistible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dislike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intensely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Cultural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differences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;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U.S.A. –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beauty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associated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thin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societies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consider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plump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women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desirable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general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characteristics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associeted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2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1200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Personal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warmth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Competence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  <p:pic>
        <p:nvPicPr>
          <p:cNvPr id="6" name="5 Resim" descr="images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4005064"/>
            <a:ext cx="1743075" cy="2619375"/>
          </a:xfrm>
          <a:prstGeom prst="rect">
            <a:avLst/>
          </a:prstGeom>
        </p:spPr>
      </p:pic>
      <p:pic>
        <p:nvPicPr>
          <p:cNvPr id="7" name="6 Resim" descr="index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4005064"/>
            <a:ext cx="1803596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A700-5304-4609-88FE-A600A8048CC2}" type="slidenum">
              <a:rPr lang="en-US"/>
              <a:pPr/>
              <a:t>22</a:t>
            </a:fld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692696"/>
            <a:ext cx="7499350" cy="4944616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Warmth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People appear warm when they have a positive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attitude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express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liking, praise, and approval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Nonverbal behaviors such as smiling, attentiveness,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expressing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emotions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contribute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to perceptions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warmth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Competence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 like people who are socially skilled, intelligent, and competent.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type of competence that matters most depends on the nature of the relationship.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None/>
            </a:pPr>
            <a:r>
              <a:rPr lang="tr-TR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tr-TR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social skills for friends, knowledge for profs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“too perfect” can be off-putting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!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499350" cy="70609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7C7F-C18B-4055-A305-869EA64E5A9A}" type="slidenum">
              <a:rPr lang="en-US"/>
              <a:pPr/>
              <a:t>23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834" cy="634082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endParaRPr lang="en-US" sz="2400" dirty="0">
              <a:solidFill>
                <a:schemeClr val="folHlink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980728"/>
            <a:ext cx="7499350" cy="4800600"/>
          </a:xfrm>
        </p:spPr>
        <p:txBody>
          <a:bodyPr/>
          <a:lstStyle/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Fatal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personal qualities that initially attract us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can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sometimes turn out to be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fatal flaws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to a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relationship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x: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the “fun-loving” boyfriend who is later dismissed as “immature”</a:t>
            </a:r>
          </a:p>
          <a:p>
            <a:pPr lvl="2"/>
            <a:r>
              <a:rPr lang="en-US" sz="2000" dirty="0">
                <a:latin typeface="Arial" pitchFamily="34" charset="0"/>
                <a:cs typeface="Arial" pitchFamily="34" charset="0"/>
              </a:rPr>
              <a:t>About 30% of breakups fit this description</a:t>
            </a:r>
            <a:r>
              <a:rPr lang="en-US" sz="2000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6" name="5 Resim" descr="attraction-illust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2780928"/>
            <a:ext cx="2621657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9241-4E77-4F08-BA07-76434C4FCA38}" type="slidenum">
              <a:rPr lang="en-US"/>
              <a:pPr/>
              <a:t>24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842" cy="49006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Physical 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Attractiveness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836712"/>
            <a:ext cx="7920880" cy="4800600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can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hardly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avoid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forming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impressions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physical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appearance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Beauty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does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indeed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difference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i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life.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Other things being equal, we tend to like attractive people more.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7" name="Picture 5" descr="PH01797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420888"/>
            <a:ext cx="2557264" cy="1944216"/>
          </a:xfrm>
          <a:prstGeom prst="rect">
            <a:avLst/>
          </a:prstGeom>
          <a:noFill/>
        </p:spPr>
      </p:pic>
      <p:sp>
        <p:nvSpPr>
          <p:cNvPr id="8" name="7 Dikdörtgen"/>
          <p:cNvSpPr/>
          <p:nvPr/>
        </p:nvSpPr>
        <p:spPr>
          <a:xfrm>
            <a:off x="1115616" y="2564904"/>
            <a:ext cx="511256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i="1" dirty="0" smtClean="0">
                <a:solidFill>
                  <a:srgbClr val="002060"/>
                </a:solidFill>
              </a:rPr>
              <a:t>  </a:t>
            </a:r>
            <a:r>
              <a:rPr lang="tr-TR" sz="2000" b="1" i="1" dirty="0" err="1" smtClean="0">
                <a:solidFill>
                  <a:srgbClr val="002060"/>
                </a:solidFill>
              </a:rPr>
              <a:t>Why</a:t>
            </a:r>
            <a:r>
              <a:rPr lang="tr-TR" sz="2000" b="1" i="1" dirty="0" smtClean="0">
                <a:solidFill>
                  <a:srgbClr val="002060"/>
                </a:solidFill>
              </a:rPr>
              <a:t>? 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folHlink"/>
                </a:solidFill>
              </a:rPr>
              <a:t> </a:t>
            </a:r>
            <a:r>
              <a:rPr lang="tr-TR" sz="2000" dirty="0" smtClean="0"/>
              <a:t>T</a:t>
            </a:r>
            <a:r>
              <a:rPr lang="en-US" sz="2000" dirty="0" smtClean="0"/>
              <a:t>hey are believed to possess other good qualities.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 </a:t>
            </a:r>
            <a:r>
              <a:rPr lang="tr-TR" dirty="0" smtClean="0"/>
              <a:t>(</a:t>
            </a:r>
            <a:r>
              <a:rPr lang="tr-TR" dirty="0" err="1" smtClean="0"/>
              <a:t>socially</a:t>
            </a:r>
            <a:r>
              <a:rPr lang="tr-TR" dirty="0" smtClean="0"/>
              <a:t> </a:t>
            </a:r>
            <a:r>
              <a:rPr lang="tr-TR" dirty="0" err="1" smtClean="0"/>
              <a:t>skilled</a:t>
            </a:r>
            <a:r>
              <a:rPr lang="tr-TR" dirty="0" smtClean="0"/>
              <a:t>, </a:t>
            </a:r>
            <a:r>
              <a:rPr lang="tr-TR" dirty="0" err="1" smtClean="0"/>
              <a:t>friendly</a:t>
            </a:r>
            <a:r>
              <a:rPr lang="tr-TR" dirty="0" smtClean="0"/>
              <a:t>,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vain</a:t>
            </a:r>
            <a:r>
              <a:rPr lang="tr-TR" dirty="0" smtClean="0"/>
              <a:t> &amp; </a:t>
            </a:r>
            <a:r>
              <a:rPr lang="tr-TR" dirty="0" err="1" smtClean="0"/>
              <a:t>sexually</a:t>
            </a:r>
            <a:r>
              <a:rPr lang="tr-TR" dirty="0" smtClean="0"/>
              <a:t> </a:t>
            </a:r>
            <a:r>
              <a:rPr lang="tr-TR" dirty="0" err="1" smtClean="0"/>
              <a:t>promiscous</a:t>
            </a:r>
            <a:r>
              <a:rPr lang="tr-TR" dirty="0" smtClean="0"/>
              <a:t>) 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sz="2000" dirty="0" err="1" smtClean="0"/>
              <a:t>Attractive</a:t>
            </a:r>
            <a:r>
              <a:rPr lang="tr-TR" sz="2000" dirty="0" smtClean="0"/>
              <a:t> </a:t>
            </a:r>
            <a:r>
              <a:rPr lang="tr-TR" sz="2000" dirty="0" err="1" smtClean="0"/>
              <a:t>children</a:t>
            </a:r>
            <a:r>
              <a:rPr lang="tr-TR" sz="2000" dirty="0" smtClean="0"/>
              <a:t>-  </a:t>
            </a:r>
            <a:r>
              <a:rPr lang="tr-TR" sz="2000" dirty="0" err="1" smtClean="0"/>
              <a:t>perceived</a:t>
            </a:r>
            <a:r>
              <a:rPr lang="tr-TR" sz="2000" dirty="0" smtClean="0"/>
              <a:t> </a:t>
            </a:r>
            <a:r>
              <a:rPr lang="tr-TR" sz="2000" dirty="0" err="1" smtClean="0"/>
              <a:t>more</a:t>
            </a:r>
            <a:r>
              <a:rPr lang="tr-TR" sz="2000" dirty="0" smtClean="0"/>
              <a:t> popular 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their</a:t>
            </a:r>
            <a:r>
              <a:rPr lang="tr-TR" sz="2000" dirty="0" smtClean="0"/>
              <a:t> </a:t>
            </a:r>
            <a:r>
              <a:rPr lang="tr-TR" sz="2000" dirty="0" err="1" smtClean="0"/>
              <a:t>peers</a:t>
            </a:r>
            <a:r>
              <a:rPr lang="tr-TR" sz="20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</a:t>
            </a:r>
            <a:r>
              <a:rPr lang="tr-TR" sz="2000" dirty="0" err="1" smtClean="0"/>
              <a:t>Atrractive</a:t>
            </a:r>
            <a:r>
              <a:rPr lang="tr-TR" sz="2000" dirty="0" smtClean="0"/>
              <a:t> </a:t>
            </a:r>
            <a:r>
              <a:rPr lang="tr-TR" sz="2000" dirty="0" err="1" smtClean="0"/>
              <a:t>adults</a:t>
            </a:r>
            <a:r>
              <a:rPr lang="tr-TR" sz="2000" dirty="0" smtClean="0"/>
              <a:t> – </a:t>
            </a:r>
            <a:r>
              <a:rPr lang="tr-TR" sz="2000" dirty="0" err="1" smtClean="0"/>
              <a:t>believed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possess</a:t>
            </a:r>
            <a:r>
              <a:rPr lang="tr-TR" sz="2000" dirty="0" smtClean="0"/>
              <a:t> </a:t>
            </a:r>
            <a:r>
              <a:rPr lang="tr-TR" sz="2000" dirty="0" err="1" smtClean="0"/>
              <a:t>qualities</a:t>
            </a:r>
            <a:r>
              <a:rPr lang="tr-TR" sz="2000" dirty="0" smtClean="0"/>
              <a:t> </a:t>
            </a:r>
            <a:r>
              <a:rPr lang="tr-TR" sz="2000" dirty="0" err="1" smtClean="0"/>
              <a:t>irrevelant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physical</a:t>
            </a:r>
            <a:r>
              <a:rPr lang="tr-TR" sz="2000" dirty="0" smtClean="0"/>
              <a:t> </a:t>
            </a:r>
            <a:r>
              <a:rPr lang="tr-TR" sz="2000" dirty="0" err="1" smtClean="0"/>
              <a:t>beauty</a:t>
            </a:r>
            <a:r>
              <a:rPr lang="tr-TR" sz="20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(</a:t>
            </a:r>
            <a:r>
              <a:rPr lang="en-US" dirty="0" smtClean="0"/>
              <a:t>intelligent, dominant, &amp; mentally healthy</a:t>
            </a:r>
            <a:r>
              <a:rPr lang="tr-TR" dirty="0" smtClean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" name="9 Resim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4509120"/>
            <a:ext cx="2705100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65A9-0E11-47E4-9590-47993E4899FA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793037" cy="648072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Physical Attractiveness</a:t>
            </a:r>
            <a:endParaRPr lang="en-US" sz="2400" dirty="0">
              <a:solidFill>
                <a:schemeClr val="folHlink"/>
              </a:solidFill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3608" y="836712"/>
            <a:ext cx="5688632" cy="4459287"/>
          </a:xfrm>
        </p:spPr>
        <p:txBody>
          <a:bodyPr/>
          <a:lstStyle/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2060"/>
                </a:solidFill>
              </a:rPr>
              <a:t>Walster</a:t>
            </a:r>
            <a:r>
              <a:rPr lang="en-US" sz="2000" dirty="0" smtClean="0">
                <a:solidFill>
                  <a:srgbClr val="002060"/>
                </a:solidFill>
              </a:rPr>
              <a:t> et al.</a:t>
            </a:r>
            <a:r>
              <a:rPr lang="tr-TR" sz="2000" dirty="0" smtClean="0">
                <a:solidFill>
                  <a:srgbClr val="002060"/>
                </a:solidFill>
              </a:rPr>
              <a:t> (</a:t>
            </a:r>
            <a:r>
              <a:rPr lang="en-US" sz="2000" dirty="0" smtClean="0">
                <a:solidFill>
                  <a:srgbClr val="002060"/>
                </a:solidFill>
              </a:rPr>
              <a:t>1966)</a:t>
            </a:r>
            <a:r>
              <a:rPr lang="tr-TR" sz="2000" dirty="0" smtClean="0">
                <a:solidFill>
                  <a:srgbClr val="002060"/>
                </a:solidFill>
              </a:rPr>
              <a:t>-  </a:t>
            </a:r>
            <a:r>
              <a:rPr lang="tr-TR" sz="2000" dirty="0" err="1" smtClean="0"/>
              <a:t>importance</a:t>
            </a:r>
            <a:r>
              <a:rPr lang="tr-TR" sz="2000" dirty="0" smtClean="0"/>
              <a:t> of </a:t>
            </a:r>
            <a:r>
              <a:rPr lang="tr-TR" sz="2000" dirty="0" err="1" smtClean="0"/>
              <a:t>attractiveness</a:t>
            </a:r>
            <a:r>
              <a:rPr lang="tr-TR" sz="2000" dirty="0" smtClean="0"/>
              <a:t> in </a:t>
            </a:r>
            <a:r>
              <a:rPr lang="tr-TR" sz="2000" dirty="0" err="1" smtClean="0"/>
              <a:t>dating</a:t>
            </a:r>
            <a:r>
              <a:rPr lang="tr-TR" sz="2000" dirty="0" smtClean="0"/>
              <a:t> </a:t>
            </a:r>
            <a:endParaRPr lang="en-US" sz="2000" dirty="0" smtClean="0"/>
          </a:p>
          <a:p>
            <a:pPr lvl="1">
              <a:lnSpc>
                <a:spcPct val="115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C</a:t>
            </a:r>
            <a:r>
              <a:rPr lang="en-US" sz="2000" dirty="0" err="1" smtClean="0"/>
              <a:t>ollege</a:t>
            </a:r>
            <a:r>
              <a:rPr lang="en-US" sz="2000" dirty="0" smtClean="0"/>
              <a:t> </a:t>
            </a:r>
            <a:r>
              <a:rPr lang="en-US" sz="2000" dirty="0"/>
              <a:t>students were randomly assigned to each other as dates for an evening.  </a:t>
            </a:r>
            <a:endParaRPr lang="tr-TR" sz="2000" dirty="0" smtClean="0"/>
          </a:p>
          <a:p>
            <a:pPr lvl="1">
              <a:lnSpc>
                <a:spcPct val="115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err="1" smtClean="0"/>
              <a:t>Researchers</a:t>
            </a:r>
            <a:r>
              <a:rPr lang="tr-TR" sz="2000" dirty="0" smtClean="0"/>
              <a:t> </a:t>
            </a:r>
            <a:r>
              <a:rPr lang="tr-TR" sz="2000" dirty="0" err="1" smtClean="0"/>
              <a:t>made</a:t>
            </a:r>
            <a:r>
              <a:rPr lang="tr-TR" sz="2000" dirty="0" smtClean="0"/>
              <a:t> </a:t>
            </a:r>
            <a:r>
              <a:rPr lang="tr-TR" sz="2000" dirty="0" err="1" smtClean="0"/>
              <a:t>ratings</a:t>
            </a:r>
            <a:r>
              <a:rPr lang="tr-TR" sz="2000" dirty="0" smtClean="0"/>
              <a:t> of </a:t>
            </a:r>
            <a:r>
              <a:rPr lang="tr-TR" sz="2000" dirty="0" err="1" smtClean="0"/>
              <a:t>physical</a:t>
            </a:r>
            <a:r>
              <a:rPr lang="tr-TR" sz="2000" dirty="0" smtClean="0"/>
              <a:t> </a:t>
            </a:r>
            <a:r>
              <a:rPr lang="tr-TR" sz="2000" dirty="0" err="1" smtClean="0"/>
              <a:t>attractiveness</a:t>
            </a:r>
            <a:r>
              <a:rPr lang="tr-TR" sz="2000" dirty="0" smtClean="0"/>
              <a:t> of </a:t>
            </a:r>
            <a:r>
              <a:rPr lang="tr-TR" sz="2000" dirty="0" err="1" smtClean="0"/>
              <a:t>each</a:t>
            </a:r>
            <a:r>
              <a:rPr lang="tr-TR" sz="2000" dirty="0" smtClean="0"/>
              <a:t> </a:t>
            </a:r>
            <a:r>
              <a:rPr lang="tr-TR" sz="2000" dirty="0" err="1" smtClean="0"/>
              <a:t>male</a:t>
            </a:r>
            <a:r>
              <a:rPr lang="tr-TR" sz="2000" dirty="0" smtClean="0"/>
              <a:t> &amp; </a:t>
            </a:r>
            <a:r>
              <a:rPr lang="tr-TR" sz="2000" dirty="0" err="1" smtClean="0"/>
              <a:t>female</a:t>
            </a:r>
            <a:r>
              <a:rPr lang="tr-TR" sz="2000" dirty="0" smtClean="0"/>
              <a:t> </a:t>
            </a:r>
            <a:r>
              <a:rPr lang="tr-TR" sz="2000" dirty="0" err="1" smtClean="0"/>
              <a:t>participant</a:t>
            </a:r>
            <a:endParaRPr lang="tr-TR" sz="2000" dirty="0" smtClean="0"/>
          </a:p>
          <a:p>
            <a:pPr lvl="1">
              <a:lnSpc>
                <a:spcPct val="115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/>
              <a:t>People </a:t>
            </a:r>
            <a:r>
              <a:rPr lang="en-US" sz="2000" dirty="0"/>
              <a:t>who were more attractive were </a:t>
            </a:r>
            <a:r>
              <a:rPr lang="en-US" sz="2000" dirty="0" smtClean="0"/>
              <a:t>better</a:t>
            </a:r>
            <a:r>
              <a:rPr lang="tr-TR" sz="2000" dirty="0" smtClean="0"/>
              <a:t> </a:t>
            </a:r>
            <a:r>
              <a:rPr lang="en-US" sz="2000" dirty="0" smtClean="0"/>
              <a:t>liked </a:t>
            </a:r>
            <a:r>
              <a:rPr lang="en-US" sz="2000" dirty="0"/>
              <a:t>by their </a:t>
            </a:r>
            <a:r>
              <a:rPr lang="en-US" sz="2000" dirty="0" smtClean="0"/>
              <a:t>date</a:t>
            </a:r>
            <a:r>
              <a:rPr lang="tr-TR" sz="2000" dirty="0" smtClean="0"/>
              <a:t>. </a:t>
            </a:r>
          </a:p>
          <a:p>
            <a:pPr lvl="1">
              <a:lnSpc>
                <a:spcPct val="115000"/>
              </a:lnSpc>
              <a:buClr>
                <a:srgbClr val="002060"/>
              </a:buClr>
              <a:buNone/>
            </a:pPr>
            <a:endParaRPr lang="en-US" sz="1800" dirty="0"/>
          </a:p>
        </p:txBody>
      </p:sp>
      <p:pic>
        <p:nvPicPr>
          <p:cNvPr id="72709" name="Picture 5" descr="BD05595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04248" y="1556792"/>
            <a:ext cx="2118320" cy="2016224"/>
          </a:xfrm>
        </p:spPr>
      </p:pic>
      <p:sp>
        <p:nvSpPr>
          <p:cNvPr id="7" name="6 Metin kutusu"/>
          <p:cNvSpPr txBox="1"/>
          <p:nvPr/>
        </p:nvSpPr>
        <p:spPr>
          <a:xfrm>
            <a:off x="1043608" y="4437112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</a:t>
            </a:r>
            <a:r>
              <a:rPr lang="en-US" sz="2000" dirty="0" smtClean="0"/>
              <a:t>Physically attractive people are more likely to</a:t>
            </a:r>
            <a:r>
              <a:rPr lang="tr-TR" sz="2000" dirty="0" smtClean="0"/>
              <a:t>; 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dirty="0" smtClean="0"/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tr-TR" sz="2000" dirty="0" smtClean="0"/>
              <a:t> </a:t>
            </a:r>
            <a:r>
              <a:rPr lang="en-US" sz="2000" dirty="0" smtClean="0"/>
              <a:t>receive help, </a:t>
            </a:r>
            <a:endParaRPr lang="tr-TR" sz="2000" dirty="0" smtClean="0"/>
          </a:p>
          <a:p>
            <a:pPr lvl="1">
              <a:lnSpc>
                <a:spcPct val="150000"/>
              </a:lnSpc>
            </a:pPr>
            <a:r>
              <a:rPr lang="tr-TR" sz="2000" dirty="0" smtClean="0"/>
              <a:t>- </a:t>
            </a:r>
            <a:r>
              <a:rPr lang="en-US" sz="2000" dirty="0" smtClean="0"/>
              <a:t>job recommendations</a:t>
            </a:r>
            <a:r>
              <a:rPr lang="tr-TR" sz="2000" dirty="0" smtClean="0"/>
              <a:t> &amp;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tr-TR" sz="2000" dirty="0" smtClean="0"/>
              <a:t> </a:t>
            </a:r>
            <a:r>
              <a:rPr lang="en-US" sz="2000" dirty="0" smtClean="0"/>
              <a:t>more lenient punishments</a:t>
            </a:r>
            <a:endParaRPr lang="tr-TR" sz="2000" dirty="0" smtClean="0"/>
          </a:p>
          <a:p>
            <a:pPr lvl="1"/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9940-36D0-4CFE-A2C2-B66E5C619BA2}" type="slidenum">
              <a:rPr lang="en-US"/>
              <a:pPr/>
              <a:t>26</a:t>
            </a:fld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836712"/>
            <a:ext cx="7499350" cy="4800600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People </a:t>
            </a:r>
            <a:r>
              <a:rPr lang="en-US" sz="2000" dirty="0"/>
              <a:t>who are disabled are stereotyped as unattractive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solidFill>
                  <a:srgbClr val="002060"/>
                </a:solidFill>
              </a:rPr>
              <a:t>Ash</a:t>
            </a:r>
            <a:r>
              <a:rPr lang="tr-TR" sz="2000" dirty="0" smtClean="0">
                <a:solidFill>
                  <a:srgbClr val="002060"/>
                </a:solidFill>
              </a:rPr>
              <a:t> &amp; </a:t>
            </a:r>
            <a:r>
              <a:rPr lang="tr-TR" sz="2000" dirty="0" err="1" smtClean="0">
                <a:solidFill>
                  <a:srgbClr val="002060"/>
                </a:solidFill>
              </a:rPr>
              <a:t>Fine</a:t>
            </a:r>
            <a:r>
              <a:rPr lang="tr-TR" sz="2000" dirty="0" smtClean="0">
                <a:solidFill>
                  <a:srgbClr val="002060"/>
                </a:solidFill>
              </a:rPr>
              <a:t> (1986)- </a:t>
            </a:r>
            <a:r>
              <a:rPr lang="tr-TR" sz="2000" dirty="0" err="1" smtClean="0"/>
              <a:t>stereotypes</a:t>
            </a:r>
            <a:r>
              <a:rPr lang="tr-TR" sz="2000" dirty="0" smtClean="0"/>
              <a:t> </a:t>
            </a:r>
            <a:r>
              <a:rPr lang="tr-TR" sz="2000" dirty="0" err="1" smtClean="0"/>
              <a:t>about</a:t>
            </a:r>
            <a:r>
              <a:rPr lang="tr-TR" sz="2000" dirty="0" smtClean="0"/>
              <a:t> </a:t>
            </a:r>
            <a:r>
              <a:rPr lang="tr-TR" sz="2000" dirty="0" err="1" smtClean="0"/>
              <a:t>women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disabilities</a:t>
            </a:r>
            <a:endParaRPr lang="tr-TR" sz="2000" dirty="0" smtClean="0"/>
          </a:p>
          <a:p>
            <a:pPr lvl="1"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1800" dirty="0" err="1" smtClean="0"/>
              <a:t>Women</a:t>
            </a:r>
            <a:r>
              <a:rPr lang="tr-TR" sz="1800" dirty="0" smtClean="0"/>
              <a:t>- </a:t>
            </a:r>
            <a:r>
              <a:rPr lang="tr-TR" sz="1800" dirty="0" err="1" smtClean="0"/>
              <a:t>soft</a:t>
            </a:r>
            <a:r>
              <a:rPr lang="tr-TR" sz="1800" dirty="0" smtClean="0"/>
              <a:t>, </a:t>
            </a:r>
            <a:r>
              <a:rPr lang="tr-TR" sz="1800" dirty="0" err="1" smtClean="0"/>
              <a:t>loveable</a:t>
            </a:r>
            <a:r>
              <a:rPr lang="tr-TR" sz="1800" dirty="0" smtClean="0"/>
              <a:t>, </a:t>
            </a:r>
            <a:r>
              <a:rPr lang="tr-TR" sz="1800" dirty="0" err="1" smtClean="0"/>
              <a:t>married</a:t>
            </a:r>
            <a:r>
              <a:rPr lang="tr-TR" sz="1800" dirty="0" smtClean="0"/>
              <a:t> &amp; </a:t>
            </a:r>
            <a:r>
              <a:rPr lang="tr-TR" sz="1800" dirty="0" err="1" smtClean="0"/>
              <a:t>intelligent</a:t>
            </a:r>
            <a:endParaRPr lang="tr-TR" sz="1800" dirty="0" smtClean="0"/>
          </a:p>
          <a:p>
            <a:pPr lvl="1"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1800" dirty="0" err="1" smtClean="0"/>
              <a:t>Disabled</a:t>
            </a:r>
            <a:r>
              <a:rPr lang="tr-TR" sz="1800" dirty="0" smtClean="0"/>
              <a:t> </a:t>
            </a:r>
            <a:r>
              <a:rPr lang="tr-TR" sz="1800" dirty="0" err="1" smtClean="0"/>
              <a:t>women</a:t>
            </a:r>
            <a:r>
              <a:rPr lang="tr-TR" sz="1800" dirty="0" smtClean="0"/>
              <a:t>- </a:t>
            </a:r>
            <a:r>
              <a:rPr lang="tr-TR" sz="1800" dirty="0" err="1" smtClean="0"/>
              <a:t>ugly</a:t>
            </a:r>
            <a:r>
              <a:rPr lang="tr-TR" sz="1800" dirty="0" smtClean="0"/>
              <a:t>, </a:t>
            </a:r>
            <a:r>
              <a:rPr lang="tr-TR" sz="1800" dirty="0" err="1" smtClean="0"/>
              <a:t>lifeless</a:t>
            </a:r>
            <a:r>
              <a:rPr lang="tr-TR" sz="1800" dirty="0" smtClean="0"/>
              <a:t>, </a:t>
            </a:r>
            <a:r>
              <a:rPr lang="tr-TR" sz="1800" dirty="0" err="1" smtClean="0"/>
              <a:t>lonely</a:t>
            </a:r>
            <a:r>
              <a:rPr lang="tr-TR" sz="1800" dirty="0" smtClean="0"/>
              <a:t>, </a:t>
            </a:r>
            <a:r>
              <a:rPr lang="tr-TR" sz="1800" dirty="0" err="1" smtClean="0"/>
              <a:t>someone</a:t>
            </a:r>
            <a:r>
              <a:rPr lang="tr-TR" sz="1800" dirty="0" smtClean="0"/>
              <a:t> </a:t>
            </a:r>
            <a:r>
              <a:rPr lang="tr-TR" sz="1800" dirty="0" err="1" smtClean="0"/>
              <a:t>to</a:t>
            </a:r>
            <a:r>
              <a:rPr lang="tr-TR" sz="1800" dirty="0" smtClean="0"/>
              <a:t> </a:t>
            </a:r>
            <a:r>
              <a:rPr lang="tr-TR" sz="1800" dirty="0" err="1" smtClean="0"/>
              <a:t>feel</a:t>
            </a:r>
            <a:r>
              <a:rPr lang="tr-TR" sz="1800" dirty="0" smtClean="0"/>
              <a:t> </a:t>
            </a:r>
            <a:r>
              <a:rPr lang="tr-TR" sz="1800" dirty="0" err="1" smtClean="0"/>
              <a:t>sorry</a:t>
            </a:r>
            <a:r>
              <a:rPr lang="tr-TR" sz="1800" dirty="0" smtClean="0"/>
              <a:t> </a:t>
            </a:r>
            <a:r>
              <a:rPr lang="tr-TR" sz="1800" dirty="0" err="1" smtClean="0"/>
              <a:t>for</a:t>
            </a:r>
            <a:r>
              <a:rPr lang="tr-TR" sz="1800" dirty="0" smtClean="0"/>
              <a:t>. </a:t>
            </a:r>
          </a:p>
          <a:p>
            <a:pPr lvl="1">
              <a:buClr>
                <a:srgbClr val="002060"/>
              </a:buClr>
              <a:buSzPct val="100000"/>
              <a:buNone/>
            </a:pPr>
            <a:endParaRPr lang="tr-TR" sz="18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People who are obese are stigmatized </a:t>
            </a:r>
            <a:r>
              <a:rPr lang="tr-TR" sz="2000" dirty="0" smtClean="0"/>
              <a:t>&amp; </a:t>
            </a:r>
            <a:r>
              <a:rPr lang="en-US" sz="2000" dirty="0" smtClean="0"/>
              <a:t>face discrimination in the workplace.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Perceived</a:t>
            </a:r>
            <a:r>
              <a:rPr lang="tr-TR" sz="2000" dirty="0" smtClean="0"/>
              <a:t> as </a:t>
            </a:r>
            <a:r>
              <a:rPr lang="tr-TR" sz="2000" dirty="0" err="1" smtClean="0"/>
              <a:t>less</a:t>
            </a:r>
            <a:r>
              <a:rPr lang="tr-TR" sz="2000" dirty="0" smtClean="0"/>
              <a:t> </a:t>
            </a:r>
            <a:r>
              <a:rPr lang="tr-TR" sz="2000" dirty="0" err="1" smtClean="0"/>
              <a:t>sexually</a:t>
            </a:r>
            <a:r>
              <a:rPr lang="tr-TR" sz="2000" dirty="0" smtClean="0"/>
              <a:t> </a:t>
            </a:r>
            <a:r>
              <a:rPr lang="tr-TR" sz="2000" dirty="0" err="1" smtClean="0"/>
              <a:t>atrractive</a:t>
            </a:r>
            <a:r>
              <a:rPr lang="tr-TR" sz="2000" dirty="0" smtClean="0"/>
              <a:t>, </a:t>
            </a:r>
            <a:r>
              <a:rPr lang="tr-TR" sz="2000" dirty="0" err="1" smtClean="0"/>
              <a:t>skilled</a:t>
            </a:r>
            <a:r>
              <a:rPr lang="tr-TR" sz="2000" dirty="0" smtClean="0"/>
              <a:t> &amp; </a:t>
            </a:r>
            <a:r>
              <a:rPr lang="tr-TR" sz="2000" dirty="0" err="1" smtClean="0"/>
              <a:t>warm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The negative view occurs because people are seen as responsible for their weight.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Anti-fat prejudice is strongest in individualistic cultures</a:t>
            </a:r>
            <a:r>
              <a:rPr lang="tr-TR" sz="2000" dirty="0" smtClean="0"/>
              <a:t> (e.g. U.S. ) </a:t>
            </a:r>
            <a:r>
              <a:rPr lang="tr-TR" sz="2000" dirty="0" err="1" smtClean="0"/>
              <a:t>than</a:t>
            </a:r>
            <a:r>
              <a:rPr lang="tr-TR" sz="2000" dirty="0" smtClean="0"/>
              <a:t> </a:t>
            </a:r>
            <a:r>
              <a:rPr lang="tr-TR" sz="2000" dirty="0" err="1" smtClean="0"/>
              <a:t>collectivist</a:t>
            </a:r>
            <a:r>
              <a:rPr lang="tr-TR" sz="2000" dirty="0" smtClean="0"/>
              <a:t> </a:t>
            </a:r>
            <a:r>
              <a:rPr lang="tr-TR" sz="2000" dirty="0" err="1" smtClean="0"/>
              <a:t>cultures</a:t>
            </a:r>
            <a:r>
              <a:rPr lang="tr-TR" sz="2000" dirty="0" smtClean="0"/>
              <a:t> (e.g. </a:t>
            </a:r>
            <a:r>
              <a:rPr lang="tr-TR" sz="2000" dirty="0" err="1" smtClean="0"/>
              <a:t>Mexico</a:t>
            </a:r>
            <a:r>
              <a:rPr lang="tr-TR" sz="2000" dirty="0" smtClean="0"/>
              <a:t>).</a:t>
            </a:r>
            <a:r>
              <a:rPr lang="en-US" sz="2000" dirty="0" smtClean="0"/>
              <a:t> (Crandall et al., 2001).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74638"/>
            <a:ext cx="7891462" cy="562074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Physical Attractiveness</a:t>
            </a:r>
            <a:endParaRPr lang="en-US" sz="24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9-323B-4686-B3A8-083421A7CFBC}" type="slidenum">
              <a:rPr lang="en-US"/>
              <a:pPr/>
              <a:t>27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834" cy="85010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Physical Attractiveness</a:t>
            </a:r>
            <a:endParaRPr lang="en-US" sz="2400" dirty="0">
              <a:solidFill>
                <a:schemeClr val="folHlink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052736"/>
            <a:ext cx="7499350" cy="48006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tr-TR" sz="2000" dirty="0" smtClean="0"/>
              <a:t>             </a:t>
            </a:r>
            <a:r>
              <a:rPr lang="en-US" sz="2000" b="1" i="1" dirty="0" smtClean="0">
                <a:solidFill>
                  <a:srgbClr val="002060"/>
                </a:solidFill>
              </a:rPr>
              <a:t>Why </a:t>
            </a:r>
            <a:r>
              <a:rPr lang="en-US" sz="2000" b="1" i="1" dirty="0">
                <a:solidFill>
                  <a:srgbClr val="002060"/>
                </a:solidFill>
              </a:rPr>
              <a:t>does attractiveness matter?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/>
              <a:t>People believe attractiveness is correlated with other positive </a:t>
            </a:r>
            <a:r>
              <a:rPr lang="en-US" sz="2000" dirty="0" smtClean="0"/>
              <a:t>characteristics</a:t>
            </a:r>
            <a:r>
              <a:rPr lang="tr-TR" sz="2000" dirty="0" smtClean="0"/>
              <a:t>.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i="1" dirty="0" smtClean="0">
                <a:solidFill>
                  <a:srgbClr val="002060"/>
                </a:solidFill>
              </a:rPr>
              <a:t>E</a:t>
            </a:r>
            <a:r>
              <a:rPr lang="en-US" sz="2000" i="1" dirty="0" err="1" smtClean="0">
                <a:solidFill>
                  <a:srgbClr val="002060"/>
                </a:solidFill>
              </a:rPr>
              <a:t>volutionary</a:t>
            </a:r>
            <a:r>
              <a:rPr lang="en-US" sz="2000" i="1" dirty="0" smtClean="0">
                <a:solidFill>
                  <a:srgbClr val="002060"/>
                </a:solidFill>
              </a:rPr>
              <a:t> theory</a:t>
            </a:r>
            <a:r>
              <a:rPr lang="tr-TR" sz="2000" i="1" dirty="0" smtClean="0">
                <a:solidFill>
                  <a:srgbClr val="002060"/>
                </a:solidFill>
              </a:rPr>
              <a:t>- </a:t>
            </a:r>
            <a:r>
              <a:rPr lang="en-US" sz="2000" i="1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/>
              <a:t>attractiveness may provide a clue to health and reproductive fitness</a:t>
            </a: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   - </a:t>
            </a:r>
            <a:r>
              <a:rPr lang="tr-TR" sz="2000" dirty="0" err="1" smtClean="0"/>
              <a:t>Pretty</a:t>
            </a:r>
            <a:r>
              <a:rPr lang="tr-TR" sz="2000" dirty="0" smtClean="0"/>
              <a:t> </a:t>
            </a:r>
            <a:r>
              <a:rPr lang="tr-TR" sz="2000" dirty="0" err="1" smtClean="0"/>
              <a:t>face</a:t>
            </a:r>
            <a:r>
              <a:rPr lang="tr-TR" sz="2000" dirty="0" smtClean="0"/>
              <a:t>- marker of </a:t>
            </a:r>
            <a:r>
              <a:rPr lang="tr-TR" sz="2000" dirty="0" err="1" smtClean="0"/>
              <a:t>good</a:t>
            </a:r>
            <a:r>
              <a:rPr lang="tr-TR" sz="2000" dirty="0" smtClean="0"/>
              <a:t> </a:t>
            </a:r>
            <a:r>
              <a:rPr lang="tr-TR" sz="2000" dirty="0" err="1" smtClean="0"/>
              <a:t>genes</a:t>
            </a:r>
            <a:endParaRPr lang="en-US" sz="2000" dirty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i="1" dirty="0" err="1" smtClean="0">
                <a:solidFill>
                  <a:srgbClr val="C00000"/>
                </a:solidFill>
              </a:rPr>
              <a:t>Radiating</a:t>
            </a:r>
            <a:r>
              <a:rPr lang="tr-TR" sz="2000" i="1" dirty="0" smtClean="0">
                <a:solidFill>
                  <a:srgbClr val="C00000"/>
                </a:solidFill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</a:rPr>
              <a:t>Effect</a:t>
            </a:r>
            <a:r>
              <a:rPr lang="tr-TR" sz="2000" i="1" dirty="0" smtClean="0">
                <a:solidFill>
                  <a:srgbClr val="C00000"/>
                </a:solidFill>
              </a:rPr>
              <a:t> of </a:t>
            </a:r>
            <a:r>
              <a:rPr lang="tr-TR" sz="2000" i="1" dirty="0" err="1" smtClean="0">
                <a:solidFill>
                  <a:srgbClr val="C00000"/>
                </a:solidFill>
              </a:rPr>
              <a:t>Beauty</a:t>
            </a:r>
            <a:r>
              <a:rPr lang="tr-TR" sz="2000" i="1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/>
              <a:t>Being </a:t>
            </a:r>
            <a:r>
              <a:rPr lang="en-US" sz="2000" dirty="0"/>
              <a:t>associated with an attractive other leads a person to be seen as more attractive him or </a:t>
            </a:r>
            <a:r>
              <a:rPr lang="en-US" sz="2000" dirty="0" smtClean="0"/>
              <a:t>herself</a:t>
            </a: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But </a:t>
            </a:r>
            <a:r>
              <a:rPr lang="tr-TR" sz="2000" dirty="0" err="1" smtClean="0"/>
              <a:t>only</a:t>
            </a:r>
            <a:r>
              <a:rPr lang="tr-TR" sz="2000" dirty="0" smtClean="0"/>
              <a:t>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two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friends</a:t>
            </a:r>
            <a:r>
              <a:rPr lang="tr-TR" sz="2000" dirty="0" smtClean="0"/>
              <a:t>, not </a:t>
            </a:r>
            <a:r>
              <a:rPr lang="tr-TR" sz="2000" dirty="0" err="1" smtClean="0"/>
              <a:t>strangers</a:t>
            </a:r>
            <a:r>
              <a:rPr lang="tr-TR" sz="2000" dirty="0" smtClean="0"/>
              <a:t> !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No </a:t>
            </a:r>
            <a:r>
              <a:rPr lang="tr-TR" sz="2000" dirty="0" err="1" smtClean="0"/>
              <a:t>gender</a:t>
            </a:r>
            <a:r>
              <a:rPr lang="tr-TR" sz="2000" dirty="0" smtClean="0"/>
              <a:t> </a:t>
            </a:r>
            <a:r>
              <a:rPr lang="tr-TR" sz="2000" dirty="0" err="1" smtClean="0"/>
              <a:t>differences</a:t>
            </a:r>
            <a:r>
              <a:rPr lang="tr-TR" sz="2000" dirty="0" smtClean="0"/>
              <a:t>  </a:t>
            </a:r>
            <a:r>
              <a:rPr lang="tr-TR" sz="2000" dirty="0" err="1" smtClean="0"/>
              <a:t>found</a:t>
            </a:r>
            <a:r>
              <a:rPr lang="tr-TR" sz="2000" dirty="0" smtClean="0"/>
              <a:t>! </a:t>
            </a:r>
            <a:endParaRPr lang="en-US" sz="2000" dirty="0"/>
          </a:p>
        </p:txBody>
      </p:sp>
      <p:pic>
        <p:nvPicPr>
          <p:cNvPr id="6" name="5 Resim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4725144"/>
            <a:ext cx="5184576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01C6-7904-4519-BFE5-1B9C71845560}" type="slidenum">
              <a:rPr lang="en-US"/>
              <a:pPr/>
              <a:t>28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576064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</a:rPr>
              <a:t>Mate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Selection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asked</a:t>
            </a:r>
            <a:r>
              <a:rPr lang="tr-TR" sz="2000" dirty="0" smtClean="0"/>
              <a:t> </a:t>
            </a:r>
            <a:r>
              <a:rPr lang="tr-TR" sz="2000" dirty="0" err="1" smtClean="0"/>
              <a:t>what</a:t>
            </a:r>
            <a:r>
              <a:rPr lang="tr-TR" sz="2000" dirty="0" smtClean="0"/>
              <a:t> </a:t>
            </a:r>
            <a:r>
              <a:rPr lang="tr-TR" sz="2000" dirty="0" err="1" smtClean="0"/>
              <a:t>they</a:t>
            </a:r>
            <a:r>
              <a:rPr lang="tr-TR" sz="2000" dirty="0" smtClean="0"/>
              <a:t> </a:t>
            </a:r>
            <a:r>
              <a:rPr lang="tr-TR" sz="2000" dirty="0" err="1" smtClean="0"/>
              <a:t>seek</a:t>
            </a:r>
            <a:r>
              <a:rPr lang="tr-TR" sz="2000" dirty="0" smtClean="0"/>
              <a:t> in a </a:t>
            </a:r>
            <a:r>
              <a:rPr lang="tr-TR" sz="2000" dirty="0" err="1" smtClean="0"/>
              <a:t>long</a:t>
            </a:r>
            <a:r>
              <a:rPr lang="tr-TR" sz="2000" dirty="0" smtClean="0"/>
              <a:t>-</a:t>
            </a:r>
            <a:r>
              <a:rPr lang="tr-TR" sz="2000" dirty="0" err="1" smtClean="0"/>
              <a:t>term</a:t>
            </a:r>
            <a:r>
              <a:rPr lang="tr-TR" sz="2000" dirty="0" smtClean="0"/>
              <a:t> partner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mate</a:t>
            </a:r>
            <a:r>
              <a:rPr lang="tr-TR" sz="2000" dirty="0" smtClean="0"/>
              <a:t> </a:t>
            </a:r>
            <a:r>
              <a:rPr lang="tr-TR" sz="2000" dirty="0" err="1" smtClean="0"/>
              <a:t>people</a:t>
            </a:r>
            <a:r>
              <a:rPr lang="tr-TR" sz="2000" dirty="0" smtClean="0"/>
              <a:t> </a:t>
            </a:r>
            <a:r>
              <a:rPr lang="tr-TR" sz="2000" dirty="0" err="1" smtClean="0"/>
              <a:t>go</a:t>
            </a:r>
            <a:r>
              <a:rPr lang="tr-TR" sz="2000" dirty="0" smtClean="0"/>
              <a:t> </a:t>
            </a:r>
            <a:r>
              <a:rPr lang="tr-TR" sz="2000" dirty="0" err="1" smtClean="0"/>
              <a:t>beyond</a:t>
            </a:r>
            <a:r>
              <a:rPr lang="tr-TR" sz="2000" dirty="0" smtClean="0"/>
              <a:t> </a:t>
            </a:r>
            <a:r>
              <a:rPr lang="tr-TR" sz="2000" dirty="0" err="1" smtClean="0"/>
              <a:t>physical</a:t>
            </a:r>
            <a:r>
              <a:rPr lang="tr-TR" sz="2000" dirty="0" smtClean="0"/>
              <a:t> </a:t>
            </a:r>
            <a:r>
              <a:rPr lang="tr-TR" sz="2000" dirty="0" err="1" smtClean="0"/>
              <a:t>attractiveness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Personal</a:t>
            </a:r>
            <a:r>
              <a:rPr lang="tr-TR" sz="2000" dirty="0" smtClean="0"/>
              <a:t> </a:t>
            </a:r>
            <a:r>
              <a:rPr lang="tr-TR" sz="2000" dirty="0" err="1" smtClean="0"/>
              <a:t>qualities</a:t>
            </a:r>
            <a:r>
              <a:rPr lang="tr-TR" sz="2000" dirty="0" smtClean="0"/>
              <a:t> – </a:t>
            </a:r>
            <a:r>
              <a:rPr lang="tr-TR" sz="2000" dirty="0" err="1" smtClean="0"/>
              <a:t>warm</a:t>
            </a:r>
            <a:r>
              <a:rPr lang="tr-TR" sz="2000" dirty="0" smtClean="0"/>
              <a:t>, </a:t>
            </a:r>
            <a:r>
              <a:rPr lang="tr-TR" sz="2000" dirty="0" err="1" smtClean="0"/>
              <a:t>kind</a:t>
            </a:r>
            <a:r>
              <a:rPr lang="tr-TR" sz="2000" dirty="0" smtClean="0"/>
              <a:t> &amp; </a:t>
            </a:r>
            <a:r>
              <a:rPr lang="tr-TR" sz="2000" dirty="0" err="1" smtClean="0"/>
              <a:t>trustworthy</a:t>
            </a:r>
            <a:r>
              <a:rPr lang="tr-TR" sz="2000" dirty="0" smtClean="0"/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solidFill>
                  <a:srgbClr val="002060"/>
                </a:solidFill>
              </a:rPr>
              <a:t>Longitudinal</a:t>
            </a:r>
            <a:r>
              <a:rPr lang="tr-TR" sz="2000" dirty="0" smtClean="0">
                <a:solidFill>
                  <a:srgbClr val="002060"/>
                </a:solidFill>
              </a:rPr>
              <a:t> </a:t>
            </a:r>
            <a:r>
              <a:rPr lang="tr-TR" sz="2000" dirty="0" err="1" smtClean="0">
                <a:solidFill>
                  <a:srgbClr val="002060"/>
                </a:solidFill>
              </a:rPr>
              <a:t>Study</a:t>
            </a:r>
            <a:r>
              <a:rPr lang="tr-TR" sz="2000" dirty="0" smtClean="0">
                <a:solidFill>
                  <a:srgbClr val="002060"/>
                </a:solidFill>
              </a:rPr>
              <a:t> (</a:t>
            </a:r>
            <a:r>
              <a:rPr lang="tr-TR" sz="2000" dirty="0" err="1" smtClean="0">
                <a:solidFill>
                  <a:srgbClr val="002060"/>
                </a:solidFill>
              </a:rPr>
              <a:t>from</a:t>
            </a:r>
            <a:r>
              <a:rPr lang="tr-TR" sz="2000" dirty="0" smtClean="0">
                <a:solidFill>
                  <a:srgbClr val="002060"/>
                </a:solidFill>
              </a:rPr>
              <a:t> 1930s- 1990s)- </a:t>
            </a:r>
            <a:r>
              <a:rPr lang="en-US" sz="2000" dirty="0" smtClean="0"/>
              <a:t>For </a:t>
            </a:r>
            <a:r>
              <a:rPr lang="en-US" sz="2000" i="1" dirty="0"/>
              <a:t>both</a:t>
            </a:r>
            <a:r>
              <a:rPr lang="en-US" sz="2000" dirty="0"/>
              <a:t> sexes, characteristics such as dependability, </a:t>
            </a:r>
            <a:r>
              <a:rPr lang="en-US" sz="2000" dirty="0" smtClean="0"/>
              <a:t>maturity</a:t>
            </a:r>
            <a:r>
              <a:rPr lang="tr-TR" sz="2000" dirty="0" smtClean="0"/>
              <a:t> &amp; </a:t>
            </a:r>
            <a:r>
              <a:rPr lang="en-US" sz="2000" dirty="0" smtClean="0"/>
              <a:t>pleasantness </a:t>
            </a:r>
            <a:r>
              <a:rPr lang="en-US" sz="2000" dirty="0"/>
              <a:t>are most important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Little</a:t>
            </a:r>
            <a:r>
              <a:rPr lang="tr-TR" sz="2000" dirty="0" smtClean="0"/>
              <a:t> </a:t>
            </a:r>
            <a:r>
              <a:rPr lang="tr-TR" sz="2000" dirty="0" err="1" smtClean="0"/>
              <a:t>importance</a:t>
            </a:r>
            <a:r>
              <a:rPr lang="tr-TR" sz="2000" dirty="0" smtClean="0"/>
              <a:t> </a:t>
            </a:r>
            <a:r>
              <a:rPr lang="tr-TR" sz="2000" dirty="0" err="1" smtClean="0"/>
              <a:t>given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similar</a:t>
            </a:r>
            <a:r>
              <a:rPr lang="tr-TR" sz="2000" dirty="0" smtClean="0"/>
              <a:t> </a:t>
            </a:r>
            <a:r>
              <a:rPr lang="tr-TR" sz="2000" dirty="0" err="1" smtClean="0"/>
              <a:t>political</a:t>
            </a:r>
            <a:r>
              <a:rPr lang="tr-TR" sz="2000" dirty="0" smtClean="0"/>
              <a:t>, </a:t>
            </a:r>
            <a:r>
              <a:rPr lang="tr-TR" sz="2000" dirty="0" err="1" smtClean="0"/>
              <a:t>educational</a:t>
            </a:r>
            <a:r>
              <a:rPr lang="tr-TR" sz="2000" dirty="0" smtClean="0"/>
              <a:t> &amp; </a:t>
            </a:r>
            <a:r>
              <a:rPr lang="tr-TR" sz="2000" dirty="0" err="1" smtClean="0"/>
              <a:t>religous</a:t>
            </a:r>
            <a:r>
              <a:rPr lang="tr-TR" sz="2000" dirty="0" smtClean="0"/>
              <a:t> background.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Changing</a:t>
            </a:r>
            <a:r>
              <a:rPr lang="tr-TR" sz="2000" dirty="0" smtClean="0"/>
              <a:t> </a:t>
            </a:r>
            <a:r>
              <a:rPr lang="tr-TR" sz="2000" dirty="0" err="1" smtClean="0"/>
              <a:t>trends</a:t>
            </a:r>
            <a:r>
              <a:rPr lang="tr-TR" sz="2000" dirty="0" smtClean="0"/>
              <a:t>;</a:t>
            </a:r>
          </a:p>
          <a:p>
            <a:pPr lvl="1"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dirty="0" err="1" smtClean="0"/>
              <a:t>Increasing</a:t>
            </a:r>
            <a:r>
              <a:rPr lang="tr-TR" sz="2000" dirty="0" smtClean="0"/>
              <a:t> </a:t>
            </a:r>
            <a:r>
              <a:rPr lang="tr-TR" sz="2000" dirty="0" err="1" smtClean="0"/>
              <a:t>importance</a:t>
            </a:r>
            <a:r>
              <a:rPr lang="tr-TR" sz="2000" dirty="0" smtClean="0"/>
              <a:t> </a:t>
            </a:r>
            <a:r>
              <a:rPr lang="tr-TR" sz="2000" dirty="0" err="1" smtClean="0"/>
              <a:t>given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mutual</a:t>
            </a:r>
            <a:r>
              <a:rPr lang="tr-TR" sz="2000" dirty="0" smtClean="0"/>
              <a:t> </a:t>
            </a:r>
            <a:r>
              <a:rPr lang="tr-TR" sz="2000" dirty="0" err="1" smtClean="0"/>
              <a:t>love</a:t>
            </a:r>
            <a:r>
              <a:rPr lang="tr-TR" sz="2000" dirty="0" smtClean="0"/>
              <a:t> &amp; </a:t>
            </a:r>
            <a:r>
              <a:rPr lang="tr-TR" sz="2000" dirty="0" err="1" smtClean="0"/>
              <a:t>attraction</a:t>
            </a:r>
            <a:endParaRPr lang="tr-TR" sz="2000" dirty="0" smtClean="0"/>
          </a:p>
          <a:p>
            <a:pPr lvl="1"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dirty="0" err="1" smtClean="0"/>
              <a:t>Physical</a:t>
            </a:r>
            <a:r>
              <a:rPr lang="tr-TR" sz="2000" dirty="0" smtClean="0"/>
              <a:t> </a:t>
            </a:r>
            <a:r>
              <a:rPr lang="tr-TR" sz="2000" dirty="0" err="1" smtClean="0"/>
              <a:t>attractiveness</a:t>
            </a:r>
            <a:r>
              <a:rPr lang="tr-TR" sz="2000" dirty="0" smtClean="0"/>
              <a:t> </a:t>
            </a:r>
            <a:r>
              <a:rPr lang="tr-TR" sz="2000" dirty="0" err="1" smtClean="0"/>
              <a:t>increased</a:t>
            </a:r>
            <a:r>
              <a:rPr lang="tr-TR" sz="2000" dirty="0" smtClean="0"/>
              <a:t> in </a:t>
            </a:r>
            <a:r>
              <a:rPr lang="tr-TR" sz="2000" dirty="0" err="1" smtClean="0"/>
              <a:t>importance</a:t>
            </a:r>
            <a:r>
              <a:rPr lang="tr-TR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01C6-7904-4519-BFE5-1B9C71845560}" type="slidenum">
              <a:rPr lang="en-US"/>
              <a:pPr/>
              <a:t>29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576064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Sex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Differences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i="1" dirty="0" err="1" smtClean="0"/>
              <a:t>Consistent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sex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diffrences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found</a:t>
            </a:r>
            <a:r>
              <a:rPr lang="tr-TR" sz="2000" i="1" dirty="0" smtClean="0"/>
              <a:t> in </a:t>
            </a:r>
            <a:r>
              <a:rPr lang="tr-TR" sz="2000" i="1" dirty="0" err="1" smtClean="0"/>
              <a:t>the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qualities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people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value</a:t>
            </a:r>
            <a:r>
              <a:rPr lang="tr-TR" sz="2000" i="1" dirty="0" smtClean="0"/>
              <a:t> in </a:t>
            </a:r>
            <a:r>
              <a:rPr lang="tr-TR" sz="2000" i="1" dirty="0" err="1" smtClean="0"/>
              <a:t>mate</a:t>
            </a:r>
            <a:r>
              <a:rPr lang="tr-TR" sz="2000" i="1" dirty="0" smtClean="0"/>
              <a:t>.</a:t>
            </a:r>
          </a:p>
          <a:p>
            <a:pPr>
              <a:buNone/>
            </a:pPr>
            <a:r>
              <a:rPr lang="tr-TR" sz="2000" i="1" dirty="0" smtClean="0"/>
              <a:t>    </a:t>
            </a:r>
            <a:r>
              <a:rPr lang="en-US" sz="2000" i="1" dirty="0" smtClean="0">
                <a:solidFill>
                  <a:srgbClr val="002060"/>
                </a:solidFill>
              </a:rPr>
              <a:t>Men</a:t>
            </a:r>
            <a:r>
              <a:rPr lang="tr-TR" sz="2000" i="1" dirty="0" smtClean="0"/>
              <a:t>-</a:t>
            </a:r>
            <a:r>
              <a:rPr lang="en-US" sz="2000" dirty="0" smtClean="0"/>
              <a:t> rank physical attractiveness higher.</a:t>
            </a:r>
            <a:endParaRPr lang="tr-TR" sz="2000" dirty="0" smtClean="0"/>
          </a:p>
          <a:p>
            <a:pPr>
              <a:buNone/>
            </a:pPr>
            <a:r>
              <a:rPr lang="tr-TR" sz="2000" dirty="0" smtClean="0"/>
              <a:t>    </a:t>
            </a:r>
            <a:r>
              <a:rPr lang="tr-TR" sz="2000" i="1" dirty="0" err="1" smtClean="0">
                <a:solidFill>
                  <a:srgbClr val="002060"/>
                </a:solidFill>
              </a:rPr>
              <a:t>Women</a:t>
            </a:r>
            <a:r>
              <a:rPr lang="tr-TR" sz="2000" i="1" dirty="0" smtClean="0">
                <a:solidFill>
                  <a:srgbClr val="002060"/>
                </a:solidFill>
              </a:rPr>
              <a:t>-</a:t>
            </a:r>
            <a:r>
              <a:rPr lang="tr-TR" sz="2000" dirty="0" smtClean="0"/>
              <a:t> </a:t>
            </a:r>
            <a:r>
              <a:rPr lang="tr-TR" sz="2000" dirty="0" err="1" smtClean="0"/>
              <a:t>more</a:t>
            </a:r>
            <a:r>
              <a:rPr lang="tr-TR" sz="2000" dirty="0" smtClean="0"/>
              <a:t> </a:t>
            </a:r>
            <a:r>
              <a:rPr lang="tr-TR" sz="2000" dirty="0" err="1" smtClean="0"/>
              <a:t>willing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marry</a:t>
            </a:r>
            <a:r>
              <a:rPr lang="tr-TR" sz="2000" dirty="0" smtClean="0"/>
              <a:t> </a:t>
            </a:r>
            <a:r>
              <a:rPr lang="tr-TR" sz="2000" dirty="0" err="1" smtClean="0"/>
              <a:t>someone</a:t>
            </a:r>
            <a:r>
              <a:rPr lang="tr-TR" sz="2000" dirty="0" smtClean="0"/>
              <a:t> </a:t>
            </a:r>
            <a:r>
              <a:rPr lang="tr-TR" sz="2000" dirty="0" err="1" smtClean="0"/>
              <a:t>who</a:t>
            </a:r>
            <a:r>
              <a:rPr lang="tr-TR" sz="2000" dirty="0" smtClean="0"/>
              <a:t> is not </a:t>
            </a:r>
            <a:r>
              <a:rPr lang="tr-TR" sz="2000" dirty="0" err="1" smtClean="0"/>
              <a:t>good</a:t>
            </a:r>
            <a:r>
              <a:rPr lang="tr-TR" sz="2000" dirty="0" smtClean="0"/>
              <a:t> </a:t>
            </a:r>
            <a:r>
              <a:rPr lang="tr-TR" sz="2000" dirty="0" err="1" smtClean="0"/>
              <a:t>looking</a:t>
            </a:r>
            <a:endParaRPr lang="tr-TR" sz="2000" dirty="0" smtClean="0"/>
          </a:p>
          <a:p>
            <a:pPr>
              <a:buNone/>
            </a:pPr>
            <a:r>
              <a:rPr lang="tr-TR" sz="2000" dirty="0" smtClean="0"/>
              <a:t>    </a:t>
            </a:r>
            <a:r>
              <a:rPr lang="en-US" sz="2000" i="1" dirty="0" smtClean="0">
                <a:solidFill>
                  <a:srgbClr val="002060"/>
                </a:solidFill>
              </a:rPr>
              <a:t>Men</a:t>
            </a:r>
            <a:r>
              <a:rPr lang="tr-TR" sz="2000" i="1" dirty="0" smtClean="0">
                <a:solidFill>
                  <a:srgbClr val="002060"/>
                </a:solidFill>
              </a:rPr>
              <a:t>-</a:t>
            </a:r>
            <a:r>
              <a:rPr lang="en-US" sz="2000" i="1" dirty="0" smtClean="0"/>
              <a:t> </a:t>
            </a:r>
            <a:r>
              <a:rPr lang="en-US" sz="2000" dirty="0" smtClean="0"/>
              <a:t>prefer younger partners</a:t>
            </a:r>
            <a:r>
              <a:rPr lang="tr-TR" sz="2000" dirty="0" smtClean="0"/>
              <a:t> </a:t>
            </a:r>
            <a:r>
              <a:rPr lang="en-US" sz="2000" dirty="0" smtClean="0"/>
              <a:t>while </a:t>
            </a:r>
            <a:r>
              <a:rPr lang="en-US" sz="2000" i="1" dirty="0" smtClean="0"/>
              <a:t>women</a:t>
            </a:r>
            <a:r>
              <a:rPr lang="en-US" sz="2000" dirty="0" smtClean="0"/>
              <a:t> prefer older partners.</a:t>
            </a:r>
          </a:p>
          <a:p>
            <a:pPr>
              <a:buNone/>
            </a:pPr>
            <a:r>
              <a:rPr lang="tr-TR" sz="2000" i="1" dirty="0" smtClean="0"/>
              <a:t>    </a:t>
            </a:r>
            <a:r>
              <a:rPr lang="en-US" sz="2000" i="1" dirty="0" smtClean="0">
                <a:solidFill>
                  <a:srgbClr val="002060"/>
                </a:solidFill>
              </a:rPr>
              <a:t>Women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tr-TR" sz="2000" dirty="0" smtClean="0"/>
              <a:t>-</a:t>
            </a:r>
            <a:r>
              <a:rPr lang="en-US" sz="2000" dirty="0" smtClean="0"/>
              <a:t>rank financial resources higher.</a:t>
            </a:r>
            <a:endParaRPr lang="tr-TR" sz="2000" dirty="0" smtClean="0"/>
          </a:p>
          <a:p>
            <a:pPr>
              <a:buNone/>
            </a:pPr>
            <a:r>
              <a:rPr lang="tr-TR" sz="2000" i="1" dirty="0" smtClean="0"/>
              <a:t>    </a:t>
            </a:r>
            <a:r>
              <a:rPr lang="tr-TR" sz="2000" i="1" dirty="0" smtClean="0">
                <a:solidFill>
                  <a:srgbClr val="002060"/>
                </a:solidFill>
              </a:rPr>
              <a:t>Men-</a:t>
            </a:r>
            <a:r>
              <a:rPr lang="tr-TR" sz="2000" dirty="0" smtClean="0">
                <a:solidFill>
                  <a:srgbClr val="002060"/>
                </a:solidFill>
              </a:rPr>
              <a:t> </a:t>
            </a:r>
            <a:r>
              <a:rPr lang="tr-TR" sz="2000" dirty="0" err="1" smtClean="0"/>
              <a:t>more</a:t>
            </a:r>
            <a:r>
              <a:rPr lang="tr-TR" sz="2000" dirty="0" smtClean="0"/>
              <a:t> </a:t>
            </a:r>
            <a:r>
              <a:rPr lang="tr-TR" sz="2000" dirty="0" err="1" smtClean="0"/>
              <a:t>willing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marry</a:t>
            </a:r>
            <a:r>
              <a:rPr lang="tr-TR" sz="2000" dirty="0" smtClean="0"/>
              <a:t> </a:t>
            </a:r>
            <a:r>
              <a:rPr lang="tr-TR" sz="2000" dirty="0" err="1" smtClean="0"/>
              <a:t>someone</a:t>
            </a:r>
            <a:r>
              <a:rPr lang="tr-TR" sz="2000" dirty="0" smtClean="0"/>
              <a:t> </a:t>
            </a:r>
            <a:r>
              <a:rPr lang="tr-TR" sz="2000" dirty="0" err="1" smtClean="0"/>
              <a:t>who</a:t>
            </a:r>
            <a:r>
              <a:rPr lang="tr-TR" sz="2000" dirty="0" smtClean="0"/>
              <a:t> had </a:t>
            </a:r>
            <a:r>
              <a:rPr lang="tr-TR" sz="2000" dirty="0" err="1" smtClean="0"/>
              <a:t>less</a:t>
            </a:r>
            <a:r>
              <a:rPr lang="tr-TR" sz="2000" dirty="0" smtClean="0"/>
              <a:t> </a:t>
            </a:r>
            <a:r>
              <a:rPr lang="tr-TR" sz="2000" dirty="0" err="1" smtClean="0"/>
              <a:t>education</a:t>
            </a:r>
            <a:r>
              <a:rPr lang="tr-TR" sz="2000" dirty="0" smtClean="0"/>
              <a:t>, </a:t>
            </a:r>
            <a:r>
              <a:rPr lang="tr-TR" sz="2000" dirty="0" err="1" smtClean="0"/>
              <a:t>earned</a:t>
            </a:r>
            <a:r>
              <a:rPr lang="tr-TR" sz="2000" dirty="0" smtClean="0"/>
              <a:t> </a:t>
            </a:r>
            <a:r>
              <a:rPr lang="tr-TR" sz="2000" dirty="0" err="1" smtClean="0"/>
              <a:t>less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unstable</a:t>
            </a:r>
            <a:r>
              <a:rPr lang="tr-TR" sz="2000" dirty="0" smtClean="0"/>
              <a:t> </a:t>
            </a:r>
            <a:r>
              <a:rPr lang="tr-TR" sz="2000" dirty="0" err="1" smtClean="0"/>
              <a:t>job</a:t>
            </a:r>
            <a:r>
              <a:rPr lang="tr-TR" sz="2000" dirty="0" smtClean="0"/>
              <a:t>.</a:t>
            </a:r>
          </a:p>
          <a:p>
            <a:pPr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Physical</a:t>
            </a:r>
            <a:r>
              <a:rPr lang="tr-TR" sz="2000" dirty="0" smtClean="0"/>
              <a:t> </a:t>
            </a:r>
            <a:r>
              <a:rPr lang="tr-TR" sz="2000" dirty="0" err="1" smtClean="0"/>
              <a:t>attractiveness</a:t>
            </a:r>
            <a:r>
              <a:rPr lang="tr-TR" sz="2000" dirty="0" smtClean="0"/>
              <a:t> - </a:t>
            </a:r>
            <a:r>
              <a:rPr lang="tr-TR" sz="2000" dirty="0" err="1" smtClean="0"/>
              <a:t>necessity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men &amp; </a:t>
            </a:r>
            <a:r>
              <a:rPr lang="tr-TR" sz="2000" dirty="0" err="1" smtClean="0"/>
              <a:t>luxury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women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Partner’s</a:t>
            </a:r>
            <a:r>
              <a:rPr lang="tr-TR" sz="2000" dirty="0" smtClean="0"/>
              <a:t> </a:t>
            </a:r>
            <a:r>
              <a:rPr lang="tr-TR" sz="2000" dirty="0" err="1" smtClean="0"/>
              <a:t>status</a:t>
            </a:r>
            <a:r>
              <a:rPr lang="tr-TR" sz="2000" dirty="0" smtClean="0"/>
              <a:t>- </a:t>
            </a:r>
            <a:r>
              <a:rPr lang="tr-TR" sz="2000" dirty="0" err="1" smtClean="0"/>
              <a:t>necessity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women</a:t>
            </a:r>
            <a:r>
              <a:rPr lang="tr-TR" sz="2000" dirty="0" smtClean="0"/>
              <a:t> &amp; </a:t>
            </a:r>
            <a:r>
              <a:rPr lang="tr-TR" sz="2000" dirty="0" err="1" smtClean="0"/>
              <a:t>luxury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men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err="1" smtClean="0"/>
              <a:t>Sociocultural</a:t>
            </a:r>
            <a:r>
              <a:rPr lang="tr-TR" sz="2000" dirty="0" smtClean="0"/>
              <a:t> </a:t>
            </a:r>
            <a:r>
              <a:rPr lang="tr-TR" sz="2000" dirty="0" err="1" smtClean="0"/>
              <a:t>Explanation</a:t>
            </a:r>
            <a:r>
              <a:rPr lang="tr-TR" sz="2000" dirty="0" smtClean="0"/>
              <a:t>- </a:t>
            </a:r>
            <a:r>
              <a:rPr lang="tr-TR" sz="2000" dirty="0" err="1" smtClean="0"/>
              <a:t>Women</a:t>
            </a:r>
            <a:r>
              <a:rPr lang="tr-TR" sz="2000" dirty="0" smtClean="0"/>
              <a:t> &amp; Men </a:t>
            </a:r>
            <a:r>
              <a:rPr lang="tr-TR" sz="2000" dirty="0" err="1" smtClean="0"/>
              <a:t>have</a:t>
            </a:r>
            <a:r>
              <a:rPr lang="tr-TR" sz="2000" dirty="0" smtClean="0"/>
              <a:t> </a:t>
            </a:r>
            <a:r>
              <a:rPr lang="tr-TR" sz="2000" dirty="0" err="1" smtClean="0"/>
              <a:t>different</a:t>
            </a:r>
            <a:r>
              <a:rPr lang="tr-TR" sz="2000" dirty="0" smtClean="0"/>
              <a:t> </a:t>
            </a:r>
            <a:r>
              <a:rPr lang="tr-TR" sz="2000" dirty="0" err="1" smtClean="0"/>
              <a:t>traditional</a:t>
            </a:r>
            <a:r>
              <a:rPr lang="tr-TR" sz="2000" dirty="0" smtClean="0"/>
              <a:t> </a:t>
            </a:r>
            <a:r>
              <a:rPr lang="tr-TR" sz="2000" dirty="0" err="1" smtClean="0"/>
              <a:t>social</a:t>
            </a:r>
            <a:r>
              <a:rPr lang="tr-TR" sz="2000" dirty="0" smtClean="0"/>
              <a:t> </a:t>
            </a:r>
            <a:r>
              <a:rPr lang="tr-TR" sz="2000" dirty="0" err="1" smtClean="0"/>
              <a:t>roles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err="1" smtClean="0"/>
              <a:t>Evolutionary</a:t>
            </a:r>
            <a:r>
              <a:rPr lang="tr-TR" sz="2000" dirty="0" smtClean="0"/>
              <a:t> </a:t>
            </a:r>
            <a:r>
              <a:rPr lang="tr-TR" sz="2000" dirty="0" err="1" smtClean="0"/>
              <a:t>Explanation</a:t>
            </a:r>
            <a:r>
              <a:rPr lang="tr-TR" sz="2000" dirty="0" smtClean="0"/>
              <a:t>- </a:t>
            </a:r>
            <a:r>
              <a:rPr lang="tr-TR" sz="2000" dirty="0" err="1" smtClean="0"/>
              <a:t>different</a:t>
            </a:r>
            <a:r>
              <a:rPr lang="tr-TR" sz="2000" dirty="0" smtClean="0"/>
              <a:t> </a:t>
            </a:r>
            <a:r>
              <a:rPr lang="tr-TR" sz="2000" dirty="0" err="1" smtClean="0"/>
              <a:t>mate</a:t>
            </a:r>
            <a:r>
              <a:rPr lang="tr-TR" sz="2000" dirty="0" smtClean="0"/>
              <a:t> </a:t>
            </a:r>
            <a:r>
              <a:rPr lang="tr-TR" sz="2000" dirty="0" err="1" smtClean="0"/>
              <a:t>selection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maximizing</a:t>
            </a:r>
            <a:r>
              <a:rPr lang="tr-TR" sz="2000" dirty="0" smtClean="0"/>
              <a:t> </a:t>
            </a:r>
            <a:r>
              <a:rPr lang="tr-TR" sz="2000" dirty="0" err="1" smtClean="0"/>
              <a:t>reproductive</a:t>
            </a:r>
            <a:r>
              <a:rPr lang="tr-TR" sz="2000" dirty="0" smtClean="0"/>
              <a:t> </a:t>
            </a:r>
            <a:r>
              <a:rPr lang="tr-TR" sz="2000" dirty="0" err="1" smtClean="0"/>
              <a:t>success</a:t>
            </a:r>
            <a:r>
              <a:rPr lang="tr-TR" sz="2000" dirty="0" smtClean="0"/>
              <a:t>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Loneliness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Loneliness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rejection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-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major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source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distress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Loneliness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subjective discomfort we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feel when our social relations lack some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important feature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May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qualitative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quantitative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Different from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aloneness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objective state of being apart from others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 "/>
              </a:rPr>
              <a:t>People are somewhat more likely to feel lonely when they are alone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1800" i="1" dirty="0" smtClean="0">
                <a:latin typeface="Arial "/>
              </a:rPr>
              <a:t>(</a:t>
            </a:r>
            <a:r>
              <a:rPr lang="en-US" sz="1800" i="1" dirty="0" smtClean="0">
                <a:latin typeface="Arial "/>
              </a:rPr>
              <a:t>if social norms dictate that one “should” be with others </a:t>
            </a:r>
            <a:r>
              <a:rPr lang="tr-TR" sz="1800" i="1" dirty="0" smtClean="0">
                <a:latin typeface="Arial "/>
              </a:rPr>
              <a:t>; </a:t>
            </a:r>
            <a:r>
              <a:rPr lang="en-US" sz="1800" i="1" dirty="0" smtClean="0">
                <a:latin typeface="Arial "/>
              </a:rPr>
              <a:t>e.g., Saturday night)</a:t>
            </a:r>
            <a:endParaRPr lang="tr-TR" sz="1800" i="1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1800" i="1" dirty="0" smtClean="0">
              <a:latin typeface="Arial "/>
            </a:endParaRPr>
          </a:p>
        </p:txBody>
      </p:sp>
      <p:pic>
        <p:nvPicPr>
          <p:cNvPr id="6" name="5 Resim" descr="index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980728"/>
            <a:ext cx="2534792" cy="2029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C60C3-9DEE-46F2-AC2F-48C7B990C8FE}" type="slidenum">
              <a:rPr lang="en-US"/>
              <a:pPr/>
              <a:t>30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890842" cy="576064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Love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692696"/>
            <a:ext cx="8244408" cy="5832648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dirty="0" smtClean="0"/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Arranged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Marriages</a:t>
            </a:r>
            <a:r>
              <a:rPr lang="tr-TR" sz="2000" b="1" dirty="0" smtClean="0">
                <a:solidFill>
                  <a:srgbClr val="002060"/>
                </a:solidFill>
              </a:rPr>
              <a:t> vs. </a:t>
            </a:r>
            <a:r>
              <a:rPr lang="tr-TR" sz="2000" b="1" dirty="0" err="1" smtClean="0">
                <a:solidFill>
                  <a:srgbClr val="002060"/>
                </a:solidFill>
              </a:rPr>
              <a:t>Love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Matches</a:t>
            </a:r>
            <a:endParaRPr lang="tr-TR" sz="2000" b="1" dirty="0" smtClean="0">
              <a:solidFill>
                <a:srgbClr val="002060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Most </a:t>
            </a:r>
            <a:r>
              <a:rPr lang="en-US" sz="2000" dirty="0"/>
              <a:t>people in the </a:t>
            </a:r>
            <a:r>
              <a:rPr lang="en-US" sz="2000" dirty="0" smtClean="0"/>
              <a:t>today </a:t>
            </a:r>
            <a:r>
              <a:rPr lang="en-US" sz="2000" dirty="0"/>
              <a:t>believe that love is essential for a successful </a:t>
            </a:r>
            <a:r>
              <a:rPr lang="en-US" sz="2000" dirty="0" smtClean="0"/>
              <a:t>marriage.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In </a:t>
            </a:r>
            <a:r>
              <a:rPr lang="en-US" sz="2000" dirty="0"/>
              <a:t>the U.S., love is seen as more important today than it was in the 1960s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1800" dirty="0" err="1" smtClean="0"/>
              <a:t>In</a:t>
            </a:r>
            <a:r>
              <a:rPr lang="tr-TR" sz="1800" dirty="0" smtClean="0"/>
              <a:t> 1960s- </a:t>
            </a:r>
            <a:r>
              <a:rPr lang="tr-TR" sz="1800" dirty="0" err="1" smtClean="0"/>
              <a:t>Most</a:t>
            </a:r>
            <a:r>
              <a:rPr lang="tr-TR" sz="1800" dirty="0" smtClean="0"/>
              <a:t> men </a:t>
            </a:r>
            <a:r>
              <a:rPr lang="tr-TR" sz="1800" dirty="0" err="1" smtClean="0"/>
              <a:t>said</a:t>
            </a:r>
            <a:r>
              <a:rPr lang="tr-TR" sz="1800" dirty="0" smtClean="0"/>
              <a:t> </a:t>
            </a:r>
            <a:r>
              <a:rPr lang="tr-TR" sz="1800" dirty="0" err="1" smtClean="0"/>
              <a:t>they</a:t>
            </a:r>
            <a:r>
              <a:rPr lang="tr-TR" sz="1800" dirty="0" smtClean="0"/>
              <a:t> </a:t>
            </a:r>
            <a:r>
              <a:rPr lang="tr-TR" sz="1800" dirty="0" err="1" smtClean="0"/>
              <a:t>would</a:t>
            </a:r>
            <a:r>
              <a:rPr lang="tr-TR" sz="1800" dirty="0" smtClean="0"/>
              <a:t> not </a:t>
            </a:r>
            <a:r>
              <a:rPr lang="tr-TR" sz="1800" dirty="0" err="1" smtClean="0"/>
              <a:t>marry</a:t>
            </a:r>
            <a:r>
              <a:rPr lang="tr-TR" sz="1800" dirty="0" smtClean="0"/>
              <a:t> a </a:t>
            </a:r>
            <a:r>
              <a:rPr lang="tr-TR" sz="1800" dirty="0" err="1" smtClean="0"/>
              <a:t>women</a:t>
            </a:r>
            <a:r>
              <a:rPr lang="tr-TR" sz="1800" dirty="0" smtClean="0"/>
              <a:t> </a:t>
            </a:r>
            <a:r>
              <a:rPr lang="tr-TR" sz="1800" dirty="0" err="1" smtClean="0"/>
              <a:t>they</a:t>
            </a:r>
            <a:r>
              <a:rPr lang="tr-TR" sz="1800" dirty="0" smtClean="0"/>
              <a:t> </a:t>
            </a:r>
            <a:r>
              <a:rPr lang="tr-TR" sz="1800" dirty="0" err="1" smtClean="0"/>
              <a:t>did</a:t>
            </a:r>
            <a:r>
              <a:rPr lang="tr-TR" sz="1800" dirty="0" smtClean="0"/>
              <a:t> not </a:t>
            </a:r>
            <a:r>
              <a:rPr lang="tr-TR" sz="1800" dirty="0" err="1" smtClean="0"/>
              <a:t>love</a:t>
            </a:r>
            <a:r>
              <a:rPr lang="tr-TR" sz="1800" dirty="0" smtClean="0"/>
              <a:t> but </a:t>
            </a:r>
            <a:r>
              <a:rPr lang="tr-TR" sz="1800" dirty="0" err="1" smtClean="0"/>
              <a:t>most</a:t>
            </a:r>
            <a:r>
              <a:rPr lang="tr-TR" sz="1800" dirty="0" smtClean="0"/>
              <a:t> </a:t>
            </a:r>
            <a:r>
              <a:rPr lang="tr-TR" sz="1800" dirty="0" err="1" smtClean="0"/>
              <a:t>women</a:t>
            </a:r>
            <a:r>
              <a:rPr lang="tr-TR" sz="1800" dirty="0" smtClean="0"/>
              <a:t> </a:t>
            </a:r>
            <a:r>
              <a:rPr lang="tr-TR" sz="1800" dirty="0" err="1" smtClean="0"/>
              <a:t>were</a:t>
            </a:r>
            <a:r>
              <a:rPr lang="tr-TR" sz="1800" dirty="0" smtClean="0"/>
              <a:t> </a:t>
            </a:r>
            <a:r>
              <a:rPr lang="tr-TR" sz="1800" dirty="0" err="1" smtClean="0"/>
              <a:t>undecided</a:t>
            </a:r>
            <a:endParaRPr lang="tr-TR" sz="18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1800" dirty="0" err="1" smtClean="0"/>
              <a:t>Today</a:t>
            </a:r>
            <a:r>
              <a:rPr lang="tr-TR" sz="1800" dirty="0" smtClean="0"/>
              <a:t>, </a:t>
            </a:r>
            <a:r>
              <a:rPr lang="tr-TR" sz="1800" dirty="0" err="1" smtClean="0"/>
              <a:t>most</a:t>
            </a:r>
            <a:r>
              <a:rPr lang="tr-TR" sz="1800" dirty="0" smtClean="0"/>
              <a:t> </a:t>
            </a:r>
            <a:r>
              <a:rPr lang="tr-TR" sz="1800" dirty="0" err="1" smtClean="0"/>
              <a:t>women</a:t>
            </a:r>
            <a:r>
              <a:rPr lang="tr-TR" sz="1800" dirty="0" smtClean="0"/>
              <a:t> &amp; men </a:t>
            </a:r>
            <a:r>
              <a:rPr lang="tr-TR" sz="1800" dirty="0" err="1" smtClean="0"/>
              <a:t>said</a:t>
            </a:r>
            <a:r>
              <a:rPr lang="tr-TR" sz="1800" dirty="0" smtClean="0"/>
              <a:t> </a:t>
            </a:r>
            <a:r>
              <a:rPr lang="tr-TR" sz="1800" dirty="0" err="1" smtClean="0"/>
              <a:t>they</a:t>
            </a:r>
            <a:r>
              <a:rPr lang="tr-TR" sz="1800" dirty="0" smtClean="0"/>
              <a:t> </a:t>
            </a:r>
            <a:r>
              <a:rPr lang="tr-TR" sz="1800" dirty="0" err="1" smtClean="0"/>
              <a:t>would</a:t>
            </a:r>
            <a:r>
              <a:rPr lang="tr-TR" sz="1800" dirty="0" smtClean="0"/>
              <a:t> not </a:t>
            </a:r>
            <a:r>
              <a:rPr lang="tr-TR" sz="1800" dirty="0" err="1" smtClean="0"/>
              <a:t>marry</a:t>
            </a:r>
            <a:r>
              <a:rPr lang="tr-TR" sz="1800" dirty="0" smtClean="0"/>
              <a:t> </a:t>
            </a:r>
            <a:r>
              <a:rPr lang="tr-TR" sz="1800" dirty="0" err="1" smtClean="0"/>
              <a:t>without</a:t>
            </a:r>
            <a:r>
              <a:rPr lang="tr-TR" sz="1800" dirty="0" smtClean="0"/>
              <a:t> </a:t>
            </a:r>
            <a:r>
              <a:rPr lang="tr-TR" sz="1800" dirty="0" err="1" smtClean="0"/>
              <a:t>love</a:t>
            </a:r>
            <a:r>
              <a:rPr lang="tr-TR" sz="1800" dirty="0" smtClean="0"/>
              <a:t>, </a:t>
            </a:r>
            <a:r>
              <a:rPr lang="tr-TR" sz="1800" dirty="0" err="1" smtClean="0"/>
              <a:t>sex</a:t>
            </a:r>
            <a:r>
              <a:rPr lang="tr-TR" sz="1800" dirty="0" smtClean="0"/>
              <a:t> </a:t>
            </a:r>
            <a:r>
              <a:rPr lang="tr-TR" sz="1800" dirty="0" err="1" smtClean="0"/>
              <a:t>differences</a:t>
            </a:r>
            <a:r>
              <a:rPr lang="tr-TR" sz="1800" dirty="0" smtClean="0"/>
              <a:t> </a:t>
            </a:r>
            <a:r>
              <a:rPr lang="tr-TR" sz="1800" dirty="0" err="1" smtClean="0"/>
              <a:t>dissappeared</a:t>
            </a:r>
            <a:r>
              <a:rPr lang="tr-TR" sz="18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Cultural</a:t>
            </a:r>
            <a:r>
              <a:rPr lang="tr-TR" sz="2000" dirty="0" smtClean="0"/>
              <a:t> </a:t>
            </a:r>
            <a:r>
              <a:rPr lang="tr-TR" sz="2000" dirty="0" err="1" smtClean="0"/>
              <a:t>differences</a:t>
            </a:r>
            <a:r>
              <a:rPr lang="tr-TR" sz="2000" dirty="0" smtClean="0"/>
              <a:t>; </a:t>
            </a:r>
            <a:endParaRPr lang="tr-TR" sz="2000" dirty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Romantic </a:t>
            </a:r>
            <a:r>
              <a:rPr lang="en-US" sz="2000" dirty="0"/>
              <a:t>love is seen as more important in individualistic </a:t>
            </a:r>
            <a:r>
              <a:rPr lang="en-US" sz="2000" dirty="0" smtClean="0"/>
              <a:t>cultures</a:t>
            </a:r>
            <a:r>
              <a:rPr lang="tr-TR" sz="2000" dirty="0" smtClean="0"/>
              <a:t> (e.g., U.S., </a:t>
            </a:r>
            <a:r>
              <a:rPr lang="tr-TR" sz="2000" dirty="0" err="1" smtClean="0"/>
              <a:t>England</a:t>
            </a:r>
            <a:r>
              <a:rPr lang="tr-TR" sz="2000" dirty="0" smtClean="0"/>
              <a:t>)</a:t>
            </a:r>
            <a:r>
              <a:rPr lang="en-US" sz="2000" dirty="0" smtClean="0"/>
              <a:t> </a:t>
            </a:r>
            <a:r>
              <a:rPr lang="en-US" sz="2000" dirty="0"/>
              <a:t>than it is in collectivist </a:t>
            </a:r>
            <a:r>
              <a:rPr lang="en-US" sz="2000" dirty="0" smtClean="0"/>
              <a:t>cultures</a:t>
            </a:r>
            <a:r>
              <a:rPr lang="tr-TR" sz="2000" dirty="0" smtClean="0"/>
              <a:t>(e.g. ,</a:t>
            </a:r>
            <a:r>
              <a:rPr lang="tr-TR" sz="2000" dirty="0" err="1" smtClean="0"/>
              <a:t>India</a:t>
            </a:r>
            <a:r>
              <a:rPr lang="tr-TR" sz="2000" dirty="0" smtClean="0"/>
              <a:t>, </a:t>
            </a:r>
            <a:r>
              <a:rPr lang="tr-TR" sz="2000" dirty="0" err="1" smtClean="0"/>
              <a:t>Thailand</a:t>
            </a:r>
            <a:r>
              <a:rPr lang="tr-TR" sz="2000" dirty="0" smtClean="0"/>
              <a:t>, Pakistan)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India</a:t>
            </a:r>
            <a:r>
              <a:rPr lang="tr-TR" sz="2000" dirty="0" smtClean="0"/>
              <a:t>-</a:t>
            </a:r>
            <a:r>
              <a:rPr lang="tr-TR" sz="2000" dirty="0" err="1" smtClean="0"/>
              <a:t>marriages</a:t>
            </a:r>
            <a:r>
              <a:rPr lang="tr-TR" sz="2000" dirty="0" smtClean="0"/>
              <a:t> </a:t>
            </a:r>
            <a:r>
              <a:rPr lang="tr-TR" sz="2000" dirty="0" err="1" smtClean="0"/>
              <a:t>arranged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parents</a:t>
            </a:r>
            <a:r>
              <a:rPr lang="tr-TR" sz="2000" dirty="0" smtClean="0"/>
              <a:t> (</a:t>
            </a:r>
            <a:r>
              <a:rPr lang="tr-TR" sz="2000" dirty="0" err="1" smtClean="0"/>
              <a:t>bride</a:t>
            </a:r>
            <a:r>
              <a:rPr lang="tr-TR" sz="2000" dirty="0" smtClean="0"/>
              <a:t>- </a:t>
            </a:r>
            <a:r>
              <a:rPr lang="tr-TR" sz="2000" dirty="0" err="1" smtClean="0"/>
              <a:t>domestic</a:t>
            </a:r>
            <a:r>
              <a:rPr lang="tr-TR" sz="2000" dirty="0" smtClean="0"/>
              <a:t> </a:t>
            </a:r>
            <a:r>
              <a:rPr lang="tr-TR" sz="2000" dirty="0" err="1" smtClean="0"/>
              <a:t>skills</a:t>
            </a:r>
            <a:r>
              <a:rPr lang="tr-TR" sz="2000" dirty="0" smtClean="0"/>
              <a:t>, </a:t>
            </a:r>
            <a:r>
              <a:rPr lang="tr-TR" sz="2000" dirty="0" err="1" smtClean="0"/>
              <a:t>obedience</a:t>
            </a:r>
            <a:r>
              <a:rPr lang="tr-TR" sz="2000" dirty="0" smtClean="0"/>
              <a:t>, </a:t>
            </a:r>
            <a:r>
              <a:rPr lang="tr-TR" sz="2000" dirty="0" err="1" smtClean="0"/>
              <a:t>religiousness</a:t>
            </a:r>
            <a:r>
              <a:rPr lang="tr-TR" sz="2000" dirty="0" smtClean="0"/>
              <a:t>, </a:t>
            </a:r>
            <a:r>
              <a:rPr lang="tr-TR" sz="2000" dirty="0" err="1" smtClean="0"/>
              <a:t>good</a:t>
            </a:r>
            <a:r>
              <a:rPr lang="tr-TR" sz="2000" dirty="0" smtClean="0"/>
              <a:t> </a:t>
            </a:r>
            <a:r>
              <a:rPr lang="tr-TR" sz="2000" dirty="0" err="1" smtClean="0"/>
              <a:t>character</a:t>
            </a:r>
            <a:r>
              <a:rPr lang="tr-TR" sz="2000" dirty="0" smtClean="0"/>
              <a:t>; </a:t>
            </a:r>
            <a:r>
              <a:rPr lang="tr-TR" sz="2000" dirty="0" err="1" smtClean="0"/>
              <a:t>groom</a:t>
            </a:r>
            <a:r>
              <a:rPr lang="tr-TR" sz="2000" dirty="0" smtClean="0"/>
              <a:t>- ses &amp; </a:t>
            </a:r>
            <a:r>
              <a:rPr lang="tr-TR" sz="2000" dirty="0" err="1" smtClean="0"/>
              <a:t>education</a:t>
            </a:r>
            <a:r>
              <a:rPr lang="tr-TR" sz="2000" dirty="0" smtClean="0"/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The</a:t>
            </a:r>
            <a:r>
              <a:rPr lang="tr-TR" sz="2000" dirty="0" smtClean="0"/>
              <a:t> rate of </a:t>
            </a:r>
            <a:r>
              <a:rPr lang="tr-TR" sz="2000" dirty="0" err="1" smtClean="0"/>
              <a:t>divorce</a:t>
            </a:r>
            <a:r>
              <a:rPr lang="tr-TR" sz="2000" dirty="0" smtClean="0"/>
              <a:t> </a:t>
            </a:r>
            <a:r>
              <a:rPr lang="tr-TR" sz="2000" dirty="0" err="1" smtClean="0"/>
              <a:t>found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higher</a:t>
            </a:r>
            <a:r>
              <a:rPr lang="tr-TR" sz="2000" dirty="0" smtClean="0"/>
              <a:t> </a:t>
            </a:r>
            <a:r>
              <a:rPr lang="tr-TR" sz="2000" dirty="0" err="1" smtClean="0"/>
              <a:t>than</a:t>
            </a:r>
            <a:r>
              <a:rPr lang="tr-TR" sz="2000" dirty="0" smtClean="0"/>
              <a:t> </a:t>
            </a:r>
            <a:r>
              <a:rPr lang="tr-TR" sz="2000" dirty="0" err="1" smtClean="0"/>
              <a:t>individualist</a:t>
            </a:r>
            <a:r>
              <a:rPr lang="tr-TR" sz="2000" dirty="0" smtClean="0"/>
              <a:t> </a:t>
            </a:r>
            <a:r>
              <a:rPr lang="tr-TR" sz="2000" dirty="0" err="1" smtClean="0"/>
              <a:t>cultures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/>
          </a:p>
          <a:p>
            <a:pPr lvl="1"/>
            <a:endParaRPr lang="tr-TR" sz="2000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  <a:p>
            <a:pPr lvl="1"/>
            <a:endParaRPr lang="en-US" sz="2000" dirty="0"/>
          </a:p>
        </p:txBody>
      </p:sp>
      <p:pic>
        <p:nvPicPr>
          <p:cNvPr id="35846" name="Picture 6" descr="PE0116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6350" y="332656"/>
            <a:ext cx="1517650" cy="1274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AA787-7C89-4D7E-97B1-AD6D96773F7E}" type="slidenum">
              <a:rPr lang="en-US"/>
              <a:pPr/>
              <a:t>31</a:t>
            </a:fld>
            <a:endParaRPr lang="en-US"/>
          </a:p>
        </p:txBody>
      </p:sp>
      <p:graphicFrame>
        <p:nvGraphicFramePr>
          <p:cNvPr id="86240" name="Group 224"/>
          <p:cNvGraphicFramePr>
            <a:graphicFrameLocks noGrp="1"/>
          </p:cNvGraphicFramePr>
          <p:nvPr>
            <p:ph type="tbl" idx="1"/>
          </p:nvPr>
        </p:nvGraphicFramePr>
        <p:xfrm>
          <a:off x="1043608" y="1700808"/>
          <a:ext cx="7772400" cy="4088731"/>
        </p:xfrm>
        <a:graphic>
          <a:graphicData uri="http://schemas.openxmlformats.org/drawingml/2006/table">
            <a:tbl>
              <a:tblPr/>
              <a:tblGrid>
                <a:gridCol w="5641975"/>
                <a:gridCol w="2130425"/>
              </a:tblGrid>
              <a:tr h="138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</a:t>
                      </a: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% reporting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Strong feeling of well-being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79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Difficulty concentrating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37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“Floating on a cloud”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“Wanted to run, jump, &amp; scream”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“Nervous before dates”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“Giddy &amp; carefree”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Strong physical sensations (e.g., butterflies in the stomach)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Insomnia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43608" y="0"/>
            <a:ext cx="7890842" cy="57606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Interpersonal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Attraction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Love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1043608" y="548680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Researchers</a:t>
            </a:r>
            <a:r>
              <a:rPr lang="tr-TR" sz="2000" dirty="0" smtClean="0"/>
              <a:t> </a:t>
            </a:r>
            <a:r>
              <a:rPr lang="tr-TR" sz="2000" dirty="0" err="1" smtClean="0"/>
              <a:t>have</a:t>
            </a:r>
            <a:r>
              <a:rPr lang="tr-TR" sz="2000" dirty="0" smtClean="0"/>
              <a:t> </a:t>
            </a:r>
            <a:r>
              <a:rPr lang="tr-TR" sz="2000" dirty="0" err="1" smtClean="0"/>
              <a:t>begun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identify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various</a:t>
            </a:r>
            <a:r>
              <a:rPr lang="tr-TR" sz="2000" dirty="0" smtClean="0"/>
              <a:t> </a:t>
            </a:r>
            <a:r>
              <a:rPr lang="tr-TR" sz="2000" dirty="0" err="1" smtClean="0"/>
              <a:t>feelings</a:t>
            </a:r>
            <a:r>
              <a:rPr lang="tr-TR" sz="2000" dirty="0" smtClean="0"/>
              <a:t>, </a:t>
            </a:r>
            <a:r>
              <a:rPr lang="tr-TR" sz="2000" dirty="0" err="1" smtClean="0"/>
              <a:t>thoughts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beh</a:t>
            </a:r>
            <a:r>
              <a:rPr lang="tr-TR" sz="2000" dirty="0" smtClean="0"/>
              <a:t>.s </a:t>
            </a:r>
            <a:r>
              <a:rPr lang="tr-TR" sz="2000" dirty="0" err="1" smtClean="0"/>
              <a:t>associated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romantic</a:t>
            </a:r>
            <a:r>
              <a:rPr lang="tr-TR" sz="2000" dirty="0" smtClean="0"/>
              <a:t> </a:t>
            </a:r>
            <a:r>
              <a:rPr lang="tr-TR" sz="2000" dirty="0" err="1" smtClean="0"/>
              <a:t>love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en-US" sz="2000" dirty="0"/>
          </a:p>
        </p:txBody>
      </p:sp>
      <p:sp>
        <p:nvSpPr>
          <p:cNvPr id="8" name="7 Metin kutusu"/>
          <p:cNvSpPr txBox="1"/>
          <p:nvPr/>
        </p:nvSpPr>
        <p:spPr>
          <a:xfrm>
            <a:off x="1043608" y="1268760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Feelings</a:t>
            </a:r>
            <a:r>
              <a:rPr lang="tr-TR" sz="2000" b="1" dirty="0" smtClean="0">
                <a:solidFill>
                  <a:srgbClr val="002060"/>
                </a:solidFill>
              </a:rPr>
              <a:t> of </a:t>
            </a:r>
            <a:r>
              <a:rPr lang="tr-TR" sz="2000" b="1" dirty="0" err="1" smtClean="0">
                <a:solidFill>
                  <a:srgbClr val="002060"/>
                </a:solidFill>
              </a:rPr>
              <a:t>Love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1043608" y="5842337"/>
            <a:ext cx="8100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Gender</a:t>
            </a:r>
            <a:r>
              <a:rPr lang="tr-TR" sz="2000" dirty="0" smtClean="0"/>
              <a:t> </a:t>
            </a:r>
            <a:r>
              <a:rPr lang="tr-TR" sz="2000" dirty="0" err="1" smtClean="0"/>
              <a:t>differences</a:t>
            </a:r>
            <a:r>
              <a:rPr lang="tr-TR" sz="2000" dirty="0" smtClean="0"/>
              <a:t> </a:t>
            </a:r>
            <a:r>
              <a:rPr lang="tr-TR" sz="2000" dirty="0" err="1" smtClean="0"/>
              <a:t>found</a:t>
            </a:r>
            <a:r>
              <a:rPr lang="tr-TR" sz="2000" dirty="0" smtClean="0"/>
              <a:t>; </a:t>
            </a:r>
            <a:r>
              <a:rPr lang="tr-TR" sz="2000" dirty="0" err="1" smtClean="0"/>
              <a:t>women</a:t>
            </a:r>
            <a:r>
              <a:rPr lang="tr-TR" sz="2000" dirty="0" smtClean="0"/>
              <a:t> </a:t>
            </a:r>
            <a:r>
              <a:rPr lang="tr-TR" sz="2000" dirty="0" err="1" smtClean="0"/>
              <a:t>were</a:t>
            </a:r>
            <a:r>
              <a:rPr lang="tr-TR" sz="2000" dirty="0" smtClean="0"/>
              <a:t> </a:t>
            </a:r>
            <a:r>
              <a:rPr lang="tr-TR" sz="2000" dirty="0" err="1" smtClean="0"/>
              <a:t>more</a:t>
            </a:r>
            <a:r>
              <a:rPr lang="tr-TR" sz="2000" dirty="0" smtClean="0"/>
              <a:t> </a:t>
            </a:r>
            <a:r>
              <a:rPr lang="tr-TR" sz="2000" dirty="0" err="1" smtClean="0"/>
              <a:t>likely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report</a:t>
            </a:r>
            <a:r>
              <a:rPr lang="tr-TR" sz="2000" dirty="0" smtClean="0"/>
              <a:t> </a:t>
            </a:r>
            <a:r>
              <a:rPr lang="tr-TR" sz="2000" dirty="0" err="1" smtClean="0"/>
              <a:t>strong</a:t>
            </a:r>
            <a:r>
              <a:rPr lang="tr-TR" sz="2000" dirty="0" smtClean="0"/>
              <a:t> </a:t>
            </a:r>
            <a:r>
              <a:rPr lang="tr-TR" sz="2000" dirty="0" err="1" smtClean="0"/>
              <a:t>emotional</a:t>
            </a:r>
            <a:r>
              <a:rPr lang="tr-TR" sz="2000" dirty="0" smtClean="0"/>
              <a:t> </a:t>
            </a:r>
            <a:r>
              <a:rPr lang="tr-TR" sz="2000" dirty="0" err="1" smtClean="0"/>
              <a:t>reactions</a:t>
            </a:r>
            <a:r>
              <a:rPr lang="tr-TR" sz="2000" dirty="0" smtClean="0"/>
              <a:t> </a:t>
            </a:r>
            <a:r>
              <a:rPr lang="tr-TR" sz="2000" dirty="0" err="1" smtClean="0"/>
              <a:t>than</a:t>
            </a:r>
            <a:r>
              <a:rPr lang="tr-TR" sz="2000" dirty="0" smtClean="0"/>
              <a:t> men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en-US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ACFC-9517-4295-83E0-CAF1A34841EA}" type="slidenum">
              <a:rPr lang="en-US"/>
              <a:pPr/>
              <a:t>32</a:t>
            </a:fld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6"/>
            <a:ext cx="7499350" cy="4800600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Rubin</a:t>
            </a:r>
            <a:r>
              <a:rPr lang="tr-TR" sz="2000" dirty="0" smtClean="0"/>
              <a:t> (1970, 1973)- </a:t>
            </a:r>
            <a:r>
              <a:rPr lang="tr-TR" sz="2000" dirty="0" err="1" smtClean="0"/>
              <a:t>typical</a:t>
            </a:r>
            <a:r>
              <a:rPr lang="tr-TR" sz="2000" dirty="0" smtClean="0"/>
              <a:t> </a:t>
            </a:r>
            <a:r>
              <a:rPr lang="tr-TR" sz="2000" dirty="0" err="1" smtClean="0"/>
              <a:t>thoughts</a:t>
            </a:r>
            <a:r>
              <a:rPr lang="tr-TR" sz="2000" dirty="0" smtClean="0"/>
              <a:t> of </a:t>
            </a:r>
            <a:r>
              <a:rPr lang="tr-TR" sz="2000" dirty="0" err="1" smtClean="0"/>
              <a:t>people</a:t>
            </a:r>
            <a:r>
              <a:rPr lang="tr-TR" sz="2000" dirty="0" smtClean="0"/>
              <a:t> in </a:t>
            </a:r>
            <a:r>
              <a:rPr lang="tr-TR" sz="2000" dirty="0" err="1" smtClean="0"/>
              <a:t>love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b="1" dirty="0" smtClean="0"/>
              <a:t>Three </a:t>
            </a:r>
            <a:r>
              <a:rPr lang="en-US" sz="2000" dirty="0" smtClean="0"/>
              <a:t>basic themes: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C00000"/>
                </a:solidFill>
              </a:rPr>
              <a:t>Attachment</a:t>
            </a:r>
            <a:r>
              <a:rPr lang="tr-TR" sz="2000" i="1" dirty="0" smtClean="0">
                <a:solidFill>
                  <a:srgbClr val="C00000"/>
                </a:solidFill>
              </a:rPr>
              <a:t>- </a:t>
            </a:r>
            <a:r>
              <a:rPr lang="tr-TR" sz="2000" dirty="0" smtClean="0"/>
              <a:t>sense of </a:t>
            </a:r>
            <a:r>
              <a:rPr lang="tr-TR" sz="2000" dirty="0" err="1" smtClean="0"/>
              <a:t>needing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partner &amp; </a:t>
            </a:r>
            <a:r>
              <a:rPr lang="tr-TR" sz="2000" dirty="0" err="1" smtClean="0"/>
              <a:t>one’s</a:t>
            </a:r>
            <a:r>
              <a:rPr lang="tr-TR" sz="2000" dirty="0" smtClean="0"/>
              <a:t> </a:t>
            </a:r>
            <a:r>
              <a:rPr lang="tr-TR" sz="2000" dirty="0" err="1" smtClean="0"/>
              <a:t>dependence</a:t>
            </a:r>
            <a:r>
              <a:rPr lang="tr-TR" sz="2000" dirty="0" smtClean="0"/>
              <a:t>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other</a:t>
            </a:r>
            <a:endParaRPr lang="en-US" sz="2000" dirty="0" smtClean="0"/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C00000"/>
                </a:solidFill>
              </a:rPr>
              <a:t>Caring</a:t>
            </a:r>
            <a:r>
              <a:rPr lang="tr-TR" sz="2000" i="1" dirty="0" smtClean="0">
                <a:solidFill>
                  <a:srgbClr val="C00000"/>
                </a:solidFill>
              </a:rPr>
              <a:t>-</a:t>
            </a:r>
            <a:r>
              <a:rPr lang="tr-TR" sz="2000" dirty="0" smtClean="0"/>
              <a:t> </a:t>
            </a:r>
            <a:r>
              <a:rPr lang="tr-TR" sz="2000" dirty="0" err="1" smtClean="0"/>
              <a:t>desire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promote</a:t>
            </a:r>
            <a:r>
              <a:rPr lang="tr-TR" sz="2000" dirty="0" smtClean="0"/>
              <a:t> </a:t>
            </a:r>
            <a:r>
              <a:rPr lang="tr-TR" sz="2000" dirty="0" err="1" smtClean="0"/>
              <a:t>other’s</a:t>
            </a:r>
            <a:r>
              <a:rPr lang="tr-TR" sz="2000" dirty="0" smtClean="0"/>
              <a:t> </a:t>
            </a:r>
            <a:r>
              <a:rPr lang="tr-TR" sz="2000" dirty="0" err="1" smtClean="0"/>
              <a:t>welfare</a:t>
            </a:r>
            <a:r>
              <a:rPr lang="tr-TR" sz="2000" dirty="0" smtClean="0"/>
              <a:t> &amp; </a:t>
            </a:r>
            <a:r>
              <a:rPr lang="tr-TR" sz="2000" dirty="0" err="1" smtClean="0"/>
              <a:t>responsive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other’s</a:t>
            </a:r>
            <a:r>
              <a:rPr lang="tr-TR" sz="2000" dirty="0" smtClean="0"/>
              <a:t> </a:t>
            </a:r>
            <a:r>
              <a:rPr lang="tr-TR" sz="2000" dirty="0" err="1" smtClean="0"/>
              <a:t>needs</a:t>
            </a:r>
            <a:endParaRPr lang="en-US" sz="2000" dirty="0" smtClean="0"/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C00000"/>
                </a:solidFill>
              </a:rPr>
              <a:t>Trust &amp; Self-Disclosure</a:t>
            </a:r>
            <a:r>
              <a:rPr lang="tr-TR" sz="2000" i="1" dirty="0" smtClean="0">
                <a:solidFill>
                  <a:srgbClr val="C00000"/>
                </a:solidFill>
              </a:rPr>
              <a:t>- </a:t>
            </a:r>
            <a:r>
              <a:rPr lang="tr-TR" sz="2000" dirty="0" err="1" smtClean="0"/>
              <a:t>whether</a:t>
            </a:r>
            <a:r>
              <a:rPr lang="tr-TR" sz="2000" dirty="0" smtClean="0"/>
              <a:t> </a:t>
            </a:r>
            <a:r>
              <a:rPr lang="tr-TR" sz="2000" dirty="0" err="1" smtClean="0"/>
              <a:t>one</a:t>
            </a:r>
            <a:r>
              <a:rPr lang="tr-TR" sz="2000" dirty="0" smtClean="0"/>
              <a:t> </a:t>
            </a:r>
            <a:r>
              <a:rPr lang="tr-TR" sz="2000" dirty="0" err="1" smtClean="0"/>
              <a:t>trusts</a:t>
            </a:r>
            <a:r>
              <a:rPr lang="tr-TR" sz="2000" dirty="0" smtClean="0"/>
              <a:t> his/her partner/</a:t>
            </a:r>
            <a:r>
              <a:rPr lang="tr-TR" sz="2000" dirty="0" err="1" smtClean="0"/>
              <a:t>confidence</a:t>
            </a:r>
            <a:r>
              <a:rPr lang="tr-TR" sz="2000" dirty="0" smtClean="0"/>
              <a:t> in </a:t>
            </a:r>
            <a:r>
              <a:rPr lang="tr-TR" sz="2000" dirty="0" err="1" smtClean="0"/>
              <a:t>the</a:t>
            </a:r>
            <a:r>
              <a:rPr lang="tr-TR" sz="2000" dirty="0" smtClean="0"/>
              <a:t> partner</a:t>
            </a:r>
            <a:endParaRPr lang="en-US" sz="20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43608" y="0"/>
            <a:ext cx="7890842" cy="57606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Interpersonal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Attraction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Love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1043608" y="62068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Thoughts</a:t>
            </a:r>
            <a:r>
              <a:rPr lang="tr-TR" sz="2000" b="1" dirty="0" smtClean="0">
                <a:solidFill>
                  <a:srgbClr val="002060"/>
                </a:solidFill>
              </a:rPr>
              <a:t> of </a:t>
            </a:r>
            <a:r>
              <a:rPr lang="tr-TR" sz="2000" b="1" dirty="0" err="1" smtClean="0">
                <a:solidFill>
                  <a:srgbClr val="002060"/>
                </a:solidFill>
              </a:rPr>
              <a:t>Love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8" name="7 Resim" descr="shutterstock_933263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4437112"/>
            <a:ext cx="3585700" cy="2250544"/>
          </a:xfrm>
          <a:prstGeom prst="rect">
            <a:avLst/>
          </a:prstGeom>
        </p:spPr>
      </p:pic>
      <p:pic>
        <p:nvPicPr>
          <p:cNvPr id="9" name="8 Resim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4437112"/>
            <a:ext cx="3600400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8D79-3305-4680-8B5F-C15C5BB42CAD}" type="slidenum">
              <a:rPr lang="en-US"/>
              <a:pPr/>
              <a:t>33</a:t>
            </a:fld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052736"/>
            <a:ext cx="7499350" cy="4800600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Swensen</a:t>
            </a:r>
            <a:r>
              <a:rPr lang="tr-TR" sz="2000" dirty="0" smtClean="0"/>
              <a:t> (1972)- </a:t>
            </a:r>
            <a:r>
              <a:rPr lang="tr-TR" sz="2000" dirty="0" err="1" smtClean="0"/>
              <a:t>asked</a:t>
            </a:r>
            <a:r>
              <a:rPr lang="tr-TR" sz="2000" dirty="0" smtClean="0"/>
              <a:t> </a:t>
            </a:r>
            <a:r>
              <a:rPr lang="tr-TR" sz="2000" dirty="0" err="1" smtClean="0"/>
              <a:t>people</a:t>
            </a:r>
            <a:r>
              <a:rPr lang="tr-TR" sz="2000" dirty="0" smtClean="0"/>
              <a:t> </a:t>
            </a:r>
            <a:r>
              <a:rPr lang="tr-TR" sz="2000" dirty="0" err="1" smtClean="0"/>
              <a:t>what</a:t>
            </a:r>
            <a:r>
              <a:rPr lang="tr-TR" sz="2000" dirty="0" smtClean="0"/>
              <a:t> </a:t>
            </a:r>
            <a:r>
              <a:rPr lang="tr-TR" sz="2000" dirty="0" err="1" smtClean="0"/>
              <a:t>beh</a:t>
            </a:r>
            <a:r>
              <a:rPr lang="tr-TR" sz="2000" dirty="0" smtClean="0"/>
              <a:t>.s </a:t>
            </a:r>
            <a:r>
              <a:rPr lang="tr-TR" sz="2000" dirty="0" err="1" smtClean="0"/>
              <a:t>they</a:t>
            </a:r>
            <a:r>
              <a:rPr lang="tr-TR" sz="2000" dirty="0" smtClean="0"/>
              <a:t> </a:t>
            </a:r>
            <a:r>
              <a:rPr lang="tr-TR" sz="2000" dirty="0" err="1" smtClean="0"/>
              <a:t>thought</a:t>
            </a:r>
            <a:r>
              <a:rPr lang="tr-TR" sz="2000" dirty="0" smtClean="0"/>
              <a:t> </a:t>
            </a:r>
            <a:r>
              <a:rPr lang="tr-TR" sz="2000" dirty="0" err="1" smtClean="0"/>
              <a:t>were</a:t>
            </a:r>
            <a:r>
              <a:rPr lang="tr-TR" sz="2000" dirty="0" smtClean="0"/>
              <a:t> </a:t>
            </a:r>
            <a:r>
              <a:rPr lang="tr-TR" sz="2000" dirty="0" err="1" smtClean="0"/>
              <a:t>most</a:t>
            </a:r>
            <a:r>
              <a:rPr lang="tr-TR" sz="2000" dirty="0" smtClean="0"/>
              <a:t> </a:t>
            </a:r>
            <a:r>
              <a:rPr lang="tr-TR" sz="2000" dirty="0" err="1" smtClean="0"/>
              <a:t>associated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love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romantic</a:t>
            </a:r>
            <a:r>
              <a:rPr lang="tr-TR" sz="2000" dirty="0" smtClean="0"/>
              <a:t> partner.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Seven </a:t>
            </a:r>
            <a:r>
              <a:rPr lang="tr-TR" sz="2000" dirty="0" err="1" smtClean="0"/>
              <a:t>categories</a:t>
            </a:r>
            <a:r>
              <a:rPr lang="tr-TR" sz="2000" dirty="0" smtClean="0"/>
              <a:t>;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 smtClean="0"/>
              <a:t>Verbal </a:t>
            </a:r>
            <a:r>
              <a:rPr lang="en-US" sz="1800" dirty="0"/>
              <a:t>expressions, e.g., “I love you.”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/>
              <a:t>Physical expression, e.g., hug &amp; kiss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/>
              <a:t>Verbal self-disclosure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/>
              <a:t>Nonverbal display of happiness near other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/>
              <a:t>Material signs, e.g., presents, helping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/>
              <a:t>Nonmaterial signs, e.g., encouragement, interest, respect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/>
              <a:t>Making sacrifices to maintain the </a:t>
            </a:r>
            <a:r>
              <a:rPr lang="en-US" sz="1800" dirty="0" smtClean="0"/>
              <a:t>relationship</a:t>
            </a:r>
            <a:endParaRPr lang="tr-TR" sz="1800" dirty="0" smtClean="0"/>
          </a:p>
          <a:p>
            <a:pPr lvl="1">
              <a:buClr>
                <a:srgbClr val="C00000"/>
              </a:buClr>
              <a:buNone/>
            </a:pPr>
            <a:endParaRPr lang="tr-TR" sz="18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Many</a:t>
            </a:r>
            <a:r>
              <a:rPr lang="tr-TR" sz="2000" dirty="0" smtClean="0"/>
              <a:t> of </a:t>
            </a:r>
            <a:r>
              <a:rPr lang="tr-TR" sz="2000" dirty="0" err="1" smtClean="0"/>
              <a:t>these</a:t>
            </a:r>
            <a:r>
              <a:rPr lang="tr-TR" sz="2000" dirty="0" smtClean="0"/>
              <a:t> </a:t>
            </a:r>
            <a:r>
              <a:rPr lang="tr-TR" sz="2000" dirty="0" err="1" smtClean="0"/>
              <a:t>romantic</a:t>
            </a:r>
            <a:r>
              <a:rPr lang="tr-TR" sz="2000" dirty="0" smtClean="0"/>
              <a:t> </a:t>
            </a:r>
            <a:r>
              <a:rPr lang="tr-TR" sz="2000" dirty="0" err="1" smtClean="0"/>
              <a:t>love</a:t>
            </a:r>
            <a:r>
              <a:rPr lang="tr-TR" sz="2000" dirty="0" smtClean="0"/>
              <a:t> </a:t>
            </a:r>
            <a:r>
              <a:rPr lang="tr-TR" sz="2000" dirty="0" err="1" smtClean="0"/>
              <a:t>beh</a:t>
            </a:r>
            <a:r>
              <a:rPr lang="tr-TR" sz="2000" dirty="0" smtClean="0"/>
              <a:t>.s </a:t>
            </a:r>
            <a:r>
              <a:rPr lang="tr-TR" sz="2000" dirty="0" err="1" smtClean="0"/>
              <a:t>were</a:t>
            </a:r>
            <a:r>
              <a:rPr lang="tr-TR" sz="2000" dirty="0" smtClean="0"/>
              <a:t> 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seen</a:t>
            </a:r>
            <a:r>
              <a:rPr lang="tr-TR" sz="2000" dirty="0" smtClean="0"/>
              <a:t> as </a:t>
            </a:r>
            <a:r>
              <a:rPr lang="tr-TR" sz="2000" dirty="0" err="1" smtClean="0"/>
              <a:t>signs</a:t>
            </a:r>
            <a:r>
              <a:rPr lang="tr-TR" sz="2000" dirty="0" smtClean="0"/>
              <a:t> of </a:t>
            </a:r>
            <a:r>
              <a:rPr lang="tr-TR" sz="2000" dirty="0" err="1" smtClean="0"/>
              <a:t>love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parents</a:t>
            </a:r>
            <a:r>
              <a:rPr lang="tr-TR" sz="2000" dirty="0" smtClean="0"/>
              <a:t>, </a:t>
            </a:r>
            <a:r>
              <a:rPr lang="tr-TR" sz="2000" dirty="0" err="1" smtClean="0"/>
              <a:t>siblings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same</a:t>
            </a:r>
            <a:r>
              <a:rPr lang="tr-TR" sz="2000" dirty="0" smtClean="0"/>
              <a:t>-</a:t>
            </a:r>
            <a:r>
              <a:rPr lang="tr-TR" sz="2000" dirty="0" err="1" smtClean="0"/>
              <a:t>sex</a:t>
            </a:r>
            <a:r>
              <a:rPr lang="tr-TR" sz="2000" dirty="0" smtClean="0"/>
              <a:t> </a:t>
            </a:r>
            <a:r>
              <a:rPr lang="tr-TR" sz="2000" dirty="0" err="1" smtClean="0"/>
              <a:t>friends</a:t>
            </a:r>
            <a:r>
              <a:rPr lang="tr-TR" sz="2000" dirty="0" smtClean="0"/>
              <a:t>.</a:t>
            </a:r>
            <a:endParaRPr lang="en-US" sz="2000" dirty="0"/>
          </a:p>
        </p:txBody>
      </p:sp>
      <p:sp>
        <p:nvSpPr>
          <p:cNvPr id="6" name="5 Dikdörtgen"/>
          <p:cNvSpPr/>
          <p:nvPr/>
        </p:nvSpPr>
        <p:spPr>
          <a:xfrm>
            <a:off x="1043608" y="188640"/>
            <a:ext cx="5472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Love</a:t>
            </a:r>
            <a:endParaRPr lang="en-US" sz="2400" dirty="0"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1043608" y="62068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Behaviors</a:t>
            </a:r>
            <a:r>
              <a:rPr lang="tr-TR" sz="2000" b="1" dirty="0" smtClean="0">
                <a:solidFill>
                  <a:srgbClr val="002060"/>
                </a:solidFill>
              </a:rPr>
              <a:t> of </a:t>
            </a:r>
            <a:r>
              <a:rPr lang="tr-TR" sz="2000" b="1" dirty="0" err="1" smtClean="0">
                <a:solidFill>
                  <a:srgbClr val="002060"/>
                </a:solidFill>
              </a:rPr>
              <a:t>Love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3E22-4C3F-489B-B031-238AEE52F63C}" type="slidenum">
              <a:rPr lang="en-US"/>
              <a:pPr/>
              <a:t>34</a:t>
            </a:fld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5616" y="2050544"/>
            <a:ext cx="3888432" cy="4807456"/>
          </a:xfrm>
        </p:spPr>
        <p:txBody>
          <a:bodyPr/>
          <a:lstStyle/>
          <a:p>
            <a:pPr>
              <a:buNone/>
            </a:pPr>
            <a:r>
              <a:rPr lang="tr-TR" sz="2000" dirty="0" smtClean="0">
                <a:solidFill>
                  <a:srgbClr val="C00000"/>
                </a:solidFill>
              </a:rPr>
              <a:t>         </a:t>
            </a:r>
            <a:r>
              <a:rPr lang="en-US" sz="2000" dirty="0" smtClean="0">
                <a:solidFill>
                  <a:srgbClr val="C00000"/>
                </a:solidFill>
              </a:rPr>
              <a:t>Passionate </a:t>
            </a:r>
            <a:r>
              <a:rPr lang="en-US" sz="2000" dirty="0">
                <a:solidFill>
                  <a:srgbClr val="C00000"/>
                </a:solidFill>
              </a:rPr>
              <a:t>Love </a:t>
            </a:r>
            <a:endParaRPr lang="tr-TR" sz="2000" dirty="0" smtClean="0">
              <a:solidFill>
                <a:srgbClr val="C00000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Sexual</a:t>
            </a:r>
            <a:r>
              <a:rPr lang="tr-TR" sz="2000" dirty="0" smtClean="0"/>
              <a:t> </a:t>
            </a:r>
            <a:r>
              <a:rPr lang="tr-TR" sz="2000" dirty="0" err="1" smtClean="0"/>
              <a:t>feelings</a:t>
            </a:r>
            <a:r>
              <a:rPr lang="tr-TR" sz="2000" dirty="0" smtClean="0"/>
              <a:t>, </a:t>
            </a:r>
            <a:r>
              <a:rPr lang="tr-TR" sz="2000" dirty="0" err="1" smtClean="0"/>
              <a:t>anxiety</a:t>
            </a:r>
            <a:r>
              <a:rPr lang="tr-TR" sz="2000" dirty="0" smtClean="0"/>
              <a:t> &amp; </a:t>
            </a:r>
            <a:r>
              <a:rPr lang="tr-TR" sz="2000" dirty="0" err="1" smtClean="0"/>
              <a:t>relief</a:t>
            </a:r>
            <a:r>
              <a:rPr lang="tr-TR" sz="2000" dirty="0" smtClean="0"/>
              <a:t>, </a:t>
            </a:r>
            <a:r>
              <a:rPr lang="tr-TR" sz="2000" dirty="0" err="1" smtClean="0"/>
              <a:t>alturism</a:t>
            </a:r>
            <a:r>
              <a:rPr lang="tr-TR" sz="2000" dirty="0" smtClean="0"/>
              <a:t> &amp; </a:t>
            </a:r>
            <a:r>
              <a:rPr lang="tr-TR" sz="2000" dirty="0" err="1" smtClean="0"/>
              <a:t>jealousy</a:t>
            </a:r>
            <a:r>
              <a:rPr lang="tr-TR" sz="2000" dirty="0" smtClean="0"/>
              <a:t> </a:t>
            </a:r>
            <a:r>
              <a:rPr lang="tr-TR" sz="2000" dirty="0" err="1" smtClean="0"/>
              <a:t>coexist</a:t>
            </a:r>
            <a:r>
              <a:rPr lang="tr-TR" sz="2000" dirty="0" smtClean="0"/>
              <a:t>.</a:t>
            </a:r>
            <a:endParaRPr lang="en-US" sz="2000" dirty="0"/>
          </a:p>
          <a:p>
            <a:pPr lvl="1"/>
            <a:r>
              <a:rPr lang="en-US" sz="1800" dirty="0"/>
              <a:t>Wildly emotional</a:t>
            </a:r>
          </a:p>
          <a:p>
            <a:pPr lvl="1"/>
            <a:r>
              <a:rPr lang="en-US" sz="1800" dirty="0"/>
              <a:t>Uncontrollable</a:t>
            </a:r>
          </a:p>
          <a:p>
            <a:pPr lvl="1"/>
            <a:r>
              <a:rPr lang="en-US" sz="1800" dirty="0"/>
              <a:t>Physiological arousal</a:t>
            </a:r>
          </a:p>
          <a:p>
            <a:pPr lvl="1"/>
            <a:r>
              <a:rPr lang="en-US" sz="1800" dirty="0"/>
              <a:t>Preoccupation with other</a:t>
            </a:r>
          </a:p>
          <a:p>
            <a:pPr lvl="1"/>
            <a:r>
              <a:rPr lang="en-US" sz="1800" dirty="0"/>
              <a:t>Idealization of other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/>
              <a:t>Strikes suddenly, fades quickly	        </a:t>
            </a:r>
            <a:r>
              <a:rPr lang="en-US" dirty="0"/>
              <a:t>    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20072" y="2060848"/>
            <a:ext cx="3657600" cy="4797152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tr-TR" sz="2000" dirty="0" smtClean="0"/>
              <a:t>       </a:t>
            </a:r>
            <a:r>
              <a:rPr lang="en-US" sz="2000" dirty="0" smtClean="0">
                <a:solidFill>
                  <a:srgbClr val="C00000"/>
                </a:solidFill>
              </a:rPr>
              <a:t>Companionate Love</a:t>
            </a:r>
            <a:endParaRPr lang="tr-TR" sz="2000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affection</a:t>
            </a:r>
            <a:r>
              <a:rPr lang="tr-TR" sz="2000" dirty="0" smtClean="0"/>
              <a:t> </a:t>
            </a:r>
            <a:r>
              <a:rPr lang="tr-TR" sz="2000" dirty="0" err="1" smtClean="0"/>
              <a:t>we</a:t>
            </a:r>
            <a:r>
              <a:rPr lang="tr-TR" sz="2000" dirty="0" smtClean="0"/>
              <a:t> </a:t>
            </a:r>
            <a:r>
              <a:rPr lang="tr-TR" sz="2000" dirty="0" err="1" smtClean="0"/>
              <a:t>feel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those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whom</a:t>
            </a:r>
            <a:r>
              <a:rPr lang="tr-TR" sz="2000" dirty="0" smtClean="0"/>
              <a:t> </a:t>
            </a:r>
            <a:r>
              <a:rPr lang="tr-TR" sz="2000" dirty="0" err="1" smtClean="0"/>
              <a:t>our</a:t>
            </a:r>
            <a:r>
              <a:rPr lang="tr-TR" sz="2000" dirty="0" smtClean="0"/>
              <a:t> </a:t>
            </a:r>
            <a:r>
              <a:rPr lang="tr-TR" sz="2000" dirty="0" err="1" smtClean="0"/>
              <a:t>lives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deeply</a:t>
            </a:r>
            <a:r>
              <a:rPr lang="tr-TR" sz="2000" dirty="0" smtClean="0"/>
              <a:t> </a:t>
            </a:r>
            <a:r>
              <a:rPr lang="tr-TR" sz="2000" dirty="0" err="1" smtClean="0"/>
              <a:t>intertwined</a:t>
            </a:r>
            <a:r>
              <a:rPr lang="tr-TR" sz="2000" dirty="0" smtClean="0"/>
              <a:t>. 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Trust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Caring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Tolerance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/>
              <a:t>Develops slowly, basis for enduring relationship</a:t>
            </a:r>
          </a:p>
        </p:txBody>
      </p:sp>
      <p:sp>
        <p:nvSpPr>
          <p:cNvPr id="8" name="7 Dikdörtgen"/>
          <p:cNvSpPr/>
          <p:nvPr/>
        </p:nvSpPr>
        <p:spPr>
          <a:xfrm>
            <a:off x="1043608" y="188640"/>
            <a:ext cx="5472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Love</a:t>
            </a:r>
            <a:endParaRPr lang="en-US" sz="2400" dirty="0"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1115616" y="620688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sz="2000" b="1" dirty="0" err="1" smtClean="0">
                <a:solidFill>
                  <a:srgbClr val="002060"/>
                </a:solidFill>
              </a:rPr>
              <a:t>Passionate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Love</a:t>
            </a:r>
            <a:r>
              <a:rPr lang="tr-TR" sz="2000" b="1" dirty="0" smtClean="0">
                <a:solidFill>
                  <a:srgbClr val="002060"/>
                </a:solidFill>
              </a:rPr>
              <a:t> &amp; </a:t>
            </a:r>
            <a:r>
              <a:rPr lang="tr-TR" sz="2000" b="1" dirty="0" err="1" smtClean="0">
                <a:solidFill>
                  <a:srgbClr val="002060"/>
                </a:solidFill>
              </a:rPr>
              <a:t>Companiate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Love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1043608" y="98072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People</a:t>
            </a:r>
            <a:r>
              <a:rPr lang="tr-TR" sz="2000" dirty="0" smtClean="0"/>
              <a:t> </a:t>
            </a:r>
            <a:r>
              <a:rPr lang="tr-TR" sz="2000" dirty="0" err="1" smtClean="0"/>
              <a:t>differ</a:t>
            </a:r>
            <a:r>
              <a:rPr lang="tr-TR" sz="2000" dirty="0" smtClean="0"/>
              <a:t> in </a:t>
            </a:r>
            <a:r>
              <a:rPr lang="tr-TR" sz="2000" dirty="0" err="1" smtClean="0"/>
              <a:t>their</a:t>
            </a:r>
            <a:r>
              <a:rPr lang="tr-TR" sz="2000" dirty="0" smtClean="0"/>
              <a:t> </a:t>
            </a:r>
            <a:r>
              <a:rPr lang="tr-TR" sz="2000" dirty="0" err="1" smtClean="0"/>
              <a:t>specific</a:t>
            </a:r>
            <a:r>
              <a:rPr lang="tr-TR" sz="2000" dirty="0" smtClean="0"/>
              <a:t> </a:t>
            </a:r>
            <a:r>
              <a:rPr lang="tr-TR" sz="2000" dirty="0" err="1" smtClean="0"/>
              <a:t>love</a:t>
            </a:r>
            <a:r>
              <a:rPr lang="tr-TR" sz="2000" dirty="0" smtClean="0"/>
              <a:t> </a:t>
            </a:r>
            <a:r>
              <a:rPr lang="tr-TR" sz="2000" dirty="0" err="1" smtClean="0"/>
              <a:t>experiences</a:t>
            </a:r>
            <a:r>
              <a:rPr lang="tr-TR" sz="2000" dirty="0" smtClean="0"/>
              <a:t>,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There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different</a:t>
            </a:r>
            <a:r>
              <a:rPr lang="tr-TR" sz="2000" dirty="0" smtClean="0"/>
              <a:t> </a:t>
            </a:r>
            <a:r>
              <a:rPr lang="tr-TR" sz="2000" dirty="0" err="1" smtClean="0"/>
              <a:t>types</a:t>
            </a:r>
            <a:r>
              <a:rPr lang="tr-TR" sz="2000" dirty="0" smtClean="0"/>
              <a:t> of </a:t>
            </a:r>
            <a:r>
              <a:rPr lang="tr-TR" sz="2000" dirty="0" err="1" smtClean="0"/>
              <a:t>love</a:t>
            </a:r>
            <a:r>
              <a:rPr lang="tr-TR" sz="2000" dirty="0" smtClean="0"/>
              <a:t>. </a:t>
            </a:r>
            <a:endParaRPr lang="en-U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3E22-4C3F-489B-B031-238AEE52F63C}" type="slidenum">
              <a:rPr lang="en-US"/>
              <a:pPr/>
              <a:t>35</a:t>
            </a:fld>
            <a:endParaRPr lang="en-US"/>
          </a:p>
        </p:txBody>
      </p:sp>
      <p:sp>
        <p:nvSpPr>
          <p:cNvPr id="8" name="7 Dikdörtgen"/>
          <p:cNvSpPr/>
          <p:nvPr/>
        </p:nvSpPr>
        <p:spPr>
          <a:xfrm>
            <a:off x="1043608" y="188640"/>
            <a:ext cx="5472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Love</a:t>
            </a:r>
            <a:endParaRPr lang="en-US" sz="2400" dirty="0"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1115616" y="692696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sz="2000" b="1" dirty="0" err="1" smtClean="0">
                <a:solidFill>
                  <a:srgbClr val="002060"/>
                </a:solidFill>
              </a:rPr>
              <a:t>Triangular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Theory</a:t>
            </a:r>
            <a:r>
              <a:rPr lang="tr-TR" sz="2000" b="1" dirty="0" smtClean="0">
                <a:solidFill>
                  <a:srgbClr val="002060"/>
                </a:solidFill>
              </a:rPr>
              <a:t> of </a:t>
            </a:r>
            <a:r>
              <a:rPr lang="tr-TR" sz="2000" b="1" dirty="0" err="1" smtClean="0">
                <a:solidFill>
                  <a:srgbClr val="002060"/>
                </a:solidFill>
              </a:rPr>
              <a:t>Love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1043608" y="1196752"/>
            <a:ext cx="810039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>
                <a:solidFill>
                  <a:srgbClr val="002060"/>
                </a:solidFill>
              </a:rPr>
              <a:t>Sternberg</a:t>
            </a:r>
            <a:r>
              <a:rPr lang="tr-TR" sz="2000" dirty="0" smtClean="0">
                <a:solidFill>
                  <a:srgbClr val="002060"/>
                </a:solidFill>
              </a:rPr>
              <a:t> (1986)- </a:t>
            </a:r>
            <a:r>
              <a:rPr lang="tr-TR" sz="2000" dirty="0" err="1" smtClean="0"/>
              <a:t>all</a:t>
            </a:r>
            <a:r>
              <a:rPr lang="tr-TR" sz="2000" dirty="0" smtClean="0"/>
              <a:t> </a:t>
            </a:r>
            <a:r>
              <a:rPr lang="tr-TR" sz="2000" dirty="0" err="1" smtClean="0"/>
              <a:t>love</a:t>
            </a:r>
            <a:r>
              <a:rPr lang="tr-TR" sz="2000" dirty="0" smtClean="0"/>
              <a:t> </a:t>
            </a:r>
            <a:r>
              <a:rPr lang="tr-TR" sz="2000" dirty="0" err="1" smtClean="0"/>
              <a:t>experiences</a:t>
            </a:r>
            <a:r>
              <a:rPr lang="tr-TR" sz="2000" dirty="0" smtClean="0"/>
              <a:t> </a:t>
            </a:r>
            <a:r>
              <a:rPr lang="tr-TR" sz="2000" dirty="0" err="1" smtClean="0"/>
              <a:t>have</a:t>
            </a:r>
            <a:r>
              <a:rPr lang="tr-TR" sz="2000" dirty="0" smtClean="0"/>
              <a:t> </a:t>
            </a:r>
            <a:r>
              <a:rPr lang="tr-TR" sz="2000" b="1" dirty="0" err="1" smtClean="0"/>
              <a:t>three</a:t>
            </a:r>
            <a:r>
              <a:rPr lang="tr-TR" sz="2000" dirty="0" smtClean="0"/>
              <a:t> </a:t>
            </a:r>
            <a:r>
              <a:rPr lang="tr-TR" sz="2000" dirty="0" err="1" smtClean="0"/>
              <a:t>components</a:t>
            </a:r>
            <a:endParaRPr lang="tr-TR" sz="2000" dirty="0" smtClean="0"/>
          </a:p>
          <a:p>
            <a:pPr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r>
              <a:rPr lang="tr-TR" dirty="0" smtClean="0"/>
              <a:t>   (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points</a:t>
            </a:r>
            <a:r>
              <a:rPr lang="tr-TR" dirty="0" smtClean="0"/>
              <a:t> of a </a:t>
            </a:r>
            <a:r>
              <a:rPr lang="tr-TR" dirty="0" err="1" smtClean="0"/>
              <a:t>triangle</a:t>
            </a:r>
            <a:r>
              <a:rPr lang="tr-TR" dirty="0" smtClean="0"/>
              <a:t>).</a:t>
            </a:r>
          </a:p>
          <a:p>
            <a:pPr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endParaRPr lang="tr-TR" dirty="0" smtClean="0"/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dirty="0" smtClean="0"/>
              <a:t> </a:t>
            </a:r>
            <a:r>
              <a:rPr lang="tr-TR" sz="2000" b="1" i="1" dirty="0" err="1" smtClean="0">
                <a:solidFill>
                  <a:srgbClr val="C00000"/>
                </a:solidFill>
              </a:rPr>
              <a:t>Intimacy</a:t>
            </a:r>
            <a:r>
              <a:rPr lang="tr-TR" sz="2000" b="1" i="1" dirty="0" smtClean="0">
                <a:solidFill>
                  <a:srgbClr val="C00000"/>
                </a:solidFill>
              </a:rPr>
              <a:t>: </a:t>
            </a:r>
            <a:r>
              <a:rPr lang="tr-TR" sz="2000" dirty="0" err="1" smtClean="0"/>
              <a:t>Feelings</a:t>
            </a:r>
            <a:r>
              <a:rPr lang="tr-TR" sz="2000" dirty="0" smtClean="0"/>
              <a:t> of </a:t>
            </a:r>
            <a:r>
              <a:rPr lang="tr-TR" sz="2000" dirty="0" err="1" smtClean="0"/>
              <a:t>closeness</a:t>
            </a:r>
            <a:r>
              <a:rPr lang="tr-TR" sz="2000" dirty="0" smtClean="0"/>
              <a:t>, </a:t>
            </a:r>
            <a:r>
              <a:rPr lang="tr-TR" sz="2000" dirty="0" err="1" smtClean="0"/>
              <a:t>connectedness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bondness</a:t>
            </a:r>
            <a:endParaRPr lang="tr-TR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FontTx/>
              <a:buChar char="-"/>
            </a:pPr>
            <a:r>
              <a:rPr lang="tr-TR" sz="2000" dirty="0" err="1" smtClean="0"/>
              <a:t>Wanting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care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partner, self-</a:t>
            </a:r>
            <a:r>
              <a:rPr lang="tr-TR" sz="2000" dirty="0" err="1" smtClean="0"/>
              <a:t>disclosure</a:t>
            </a:r>
            <a:r>
              <a:rPr lang="tr-TR" sz="2000" dirty="0" smtClean="0"/>
              <a:t> &amp; </a:t>
            </a:r>
            <a:r>
              <a:rPr lang="tr-TR" sz="2000" dirty="0" err="1" smtClean="0"/>
              <a:t>communication</a:t>
            </a:r>
            <a:r>
              <a:rPr lang="tr-TR" sz="2000" dirty="0" smtClean="0"/>
              <a:t>.</a:t>
            </a:r>
          </a:p>
          <a:p>
            <a:pPr lvl="1"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 lv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b="1" i="1" dirty="0" smtClean="0">
                <a:solidFill>
                  <a:srgbClr val="C00000"/>
                </a:solidFill>
              </a:rPr>
              <a:t> </a:t>
            </a:r>
            <a:r>
              <a:rPr lang="tr-TR" sz="2000" b="1" i="1" dirty="0" err="1" smtClean="0">
                <a:solidFill>
                  <a:srgbClr val="C00000"/>
                </a:solidFill>
              </a:rPr>
              <a:t>Passion</a:t>
            </a:r>
            <a:r>
              <a:rPr lang="tr-TR" sz="2000" b="1" i="1" dirty="0" smtClean="0">
                <a:solidFill>
                  <a:srgbClr val="C00000"/>
                </a:solidFill>
              </a:rPr>
              <a:t>: </a:t>
            </a:r>
            <a:r>
              <a:rPr lang="tr-TR" sz="2000" dirty="0" err="1" smtClean="0"/>
              <a:t>Intense</a:t>
            </a:r>
            <a:r>
              <a:rPr lang="tr-TR" sz="2000" dirty="0" smtClean="0"/>
              <a:t> </a:t>
            </a:r>
            <a:r>
              <a:rPr lang="tr-TR" sz="2000" dirty="0" err="1" smtClean="0"/>
              <a:t>emotions</a:t>
            </a:r>
            <a:r>
              <a:rPr lang="tr-TR" sz="2000" dirty="0" smtClean="0"/>
              <a:t>, </a:t>
            </a:r>
            <a:r>
              <a:rPr lang="tr-TR" sz="2000" dirty="0" err="1" smtClean="0"/>
              <a:t>physical</a:t>
            </a:r>
            <a:r>
              <a:rPr lang="tr-TR" sz="2000" dirty="0" smtClean="0"/>
              <a:t> </a:t>
            </a:r>
            <a:r>
              <a:rPr lang="tr-TR" sz="2000" dirty="0" err="1" smtClean="0"/>
              <a:t>attraction</a:t>
            </a:r>
            <a:r>
              <a:rPr lang="tr-TR" sz="2000" dirty="0" smtClean="0"/>
              <a:t> &amp; </a:t>
            </a:r>
            <a:r>
              <a:rPr lang="tr-TR" sz="2000" dirty="0" err="1" smtClean="0"/>
              <a:t>sexuality</a:t>
            </a:r>
            <a:endParaRPr lang="tr-TR" sz="2000" dirty="0" smtClean="0"/>
          </a:p>
          <a:p>
            <a:pPr lvl="1"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b="1" i="1" dirty="0" smtClean="0">
                <a:solidFill>
                  <a:srgbClr val="C00000"/>
                </a:solidFill>
              </a:rPr>
              <a:t> </a:t>
            </a:r>
            <a:r>
              <a:rPr lang="tr-TR" sz="2000" b="1" i="1" dirty="0" err="1" smtClean="0">
                <a:solidFill>
                  <a:srgbClr val="C00000"/>
                </a:solidFill>
              </a:rPr>
              <a:t>Commitment</a:t>
            </a:r>
            <a:r>
              <a:rPr lang="tr-TR" sz="2000" b="1" i="1" dirty="0" smtClean="0">
                <a:solidFill>
                  <a:srgbClr val="C00000"/>
                </a:solidFill>
              </a:rPr>
              <a:t>: 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decision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one</a:t>
            </a:r>
            <a:r>
              <a:rPr lang="tr-TR" sz="2000" dirty="0" smtClean="0"/>
              <a:t> </a:t>
            </a:r>
            <a:r>
              <a:rPr lang="tr-TR" sz="2000" dirty="0" err="1" smtClean="0"/>
              <a:t>loves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other</a:t>
            </a:r>
            <a:r>
              <a:rPr lang="tr-TR" sz="2000" dirty="0" smtClean="0"/>
              <a:t> &amp; </a:t>
            </a:r>
            <a:r>
              <a:rPr lang="tr-TR" sz="2000" dirty="0" err="1" smtClean="0"/>
              <a:t>maintain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love</a:t>
            </a:r>
            <a:r>
              <a:rPr lang="tr-TR" sz="2000" dirty="0" smtClean="0"/>
              <a:t>. </a:t>
            </a:r>
          </a:p>
          <a:p>
            <a:pPr lvl="1"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3E22-4C3F-489B-B031-238AEE52F63C}" type="slidenum">
              <a:rPr lang="en-US"/>
              <a:pPr/>
              <a:t>36</a:t>
            </a:fld>
            <a:endParaRPr lang="en-US"/>
          </a:p>
        </p:txBody>
      </p:sp>
      <p:sp>
        <p:nvSpPr>
          <p:cNvPr id="8" name="7 Dikdörtgen"/>
          <p:cNvSpPr/>
          <p:nvPr/>
        </p:nvSpPr>
        <p:spPr>
          <a:xfrm>
            <a:off x="1043608" y="188640"/>
            <a:ext cx="5472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Love</a:t>
            </a:r>
            <a:endParaRPr lang="en-US" sz="2400" dirty="0"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1115616" y="620688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sz="2000" b="1" dirty="0" err="1" smtClean="0">
                <a:solidFill>
                  <a:srgbClr val="002060"/>
                </a:solidFill>
              </a:rPr>
              <a:t>Triangular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Theory</a:t>
            </a:r>
            <a:r>
              <a:rPr lang="tr-TR" sz="2000" b="1" dirty="0" smtClean="0">
                <a:solidFill>
                  <a:srgbClr val="002060"/>
                </a:solidFill>
              </a:rPr>
              <a:t> of </a:t>
            </a:r>
            <a:r>
              <a:rPr lang="tr-TR" sz="2000" b="1" dirty="0" err="1" smtClean="0">
                <a:solidFill>
                  <a:srgbClr val="002060"/>
                </a:solidFill>
              </a:rPr>
              <a:t>Love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1043608" y="980728"/>
            <a:ext cx="810039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b="1" dirty="0" smtClean="0"/>
              <a:t>Seven</a:t>
            </a:r>
            <a:r>
              <a:rPr lang="tr-TR" sz="2000" dirty="0" smtClean="0"/>
              <a:t> </a:t>
            </a:r>
            <a:r>
              <a:rPr lang="tr-TR" sz="2000" dirty="0" err="1" smtClean="0"/>
              <a:t>distinct</a:t>
            </a:r>
            <a:r>
              <a:rPr lang="tr-TR" sz="2000" dirty="0" smtClean="0"/>
              <a:t> </a:t>
            </a:r>
            <a:r>
              <a:rPr lang="tr-TR" sz="2000" dirty="0" err="1" smtClean="0"/>
              <a:t>types</a:t>
            </a:r>
            <a:r>
              <a:rPr lang="tr-TR" sz="2000" dirty="0" smtClean="0"/>
              <a:t> of </a:t>
            </a:r>
            <a:r>
              <a:rPr lang="tr-TR" sz="2000" dirty="0" err="1" smtClean="0"/>
              <a:t>love</a:t>
            </a:r>
            <a:r>
              <a:rPr lang="tr-TR" sz="2000" dirty="0" smtClean="0"/>
              <a:t>:</a:t>
            </a:r>
          </a:p>
          <a:p>
            <a:pPr marL="800100" lvl="1" indent="-342900">
              <a:lnSpc>
                <a:spcPct val="150000"/>
              </a:lnSpc>
              <a:buClr>
                <a:srgbClr val="C00000"/>
              </a:buClr>
              <a:buAutoNum type="arabicPeriod"/>
            </a:pPr>
            <a:r>
              <a:rPr lang="tr-TR" b="1" i="1" dirty="0" err="1" smtClean="0">
                <a:solidFill>
                  <a:srgbClr val="002060"/>
                </a:solidFill>
              </a:rPr>
              <a:t>Liking</a:t>
            </a:r>
            <a:r>
              <a:rPr lang="tr-TR" b="1" i="1" dirty="0" smtClean="0">
                <a:solidFill>
                  <a:srgbClr val="002060"/>
                </a:solidFill>
              </a:rPr>
              <a:t>: </a:t>
            </a:r>
            <a:r>
              <a:rPr lang="tr-TR" dirty="0" err="1" smtClean="0"/>
              <a:t>intimacy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passion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commitment</a:t>
            </a:r>
            <a:r>
              <a:rPr lang="tr-TR" dirty="0" smtClean="0"/>
              <a:t> (</a:t>
            </a:r>
            <a:r>
              <a:rPr lang="tr-TR" dirty="0" err="1" smtClean="0"/>
              <a:t>eg</a:t>
            </a:r>
            <a:r>
              <a:rPr lang="tr-TR" dirty="0" smtClean="0"/>
              <a:t>. </a:t>
            </a:r>
            <a:r>
              <a:rPr lang="tr-TR" dirty="0" err="1" smtClean="0"/>
              <a:t>Friendship</a:t>
            </a:r>
            <a:endParaRPr lang="tr-TR" dirty="0" smtClean="0"/>
          </a:p>
          <a:p>
            <a:pPr marL="800100" lvl="1" indent="-342900">
              <a:lnSpc>
                <a:spcPct val="150000"/>
              </a:lnSpc>
              <a:buClr>
                <a:srgbClr val="C00000"/>
              </a:buClr>
              <a:buAutoNum type="arabicPeriod"/>
            </a:pPr>
            <a:r>
              <a:rPr lang="tr-TR" b="1" i="1" dirty="0" err="1" smtClean="0">
                <a:solidFill>
                  <a:srgbClr val="002060"/>
                </a:solidFill>
              </a:rPr>
              <a:t>Infatuated</a:t>
            </a:r>
            <a:r>
              <a:rPr lang="tr-TR" b="1" i="1" dirty="0" smtClean="0">
                <a:solidFill>
                  <a:srgbClr val="002060"/>
                </a:solidFill>
              </a:rPr>
              <a:t> </a:t>
            </a:r>
            <a:r>
              <a:rPr lang="tr-TR" b="1" i="1" dirty="0" err="1" smtClean="0">
                <a:solidFill>
                  <a:srgbClr val="002060"/>
                </a:solidFill>
              </a:rPr>
              <a:t>Love</a:t>
            </a:r>
            <a:r>
              <a:rPr lang="tr-TR" b="1" i="1" dirty="0" smtClean="0">
                <a:solidFill>
                  <a:srgbClr val="002060"/>
                </a:solidFill>
              </a:rPr>
              <a:t>: </a:t>
            </a:r>
            <a:r>
              <a:rPr lang="tr-TR" dirty="0" smtClean="0"/>
              <a:t>of </a:t>
            </a:r>
            <a:r>
              <a:rPr lang="tr-TR" dirty="0" err="1" smtClean="0"/>
              <a:t>passion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intimacy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commitment</a:t>
            </a:r>
            <a:r>
              <a:rPr lang="tr-TR" dirty="0" smtClean="0"/>
              <a:t> (e.g. </a:t>
            </a:r>
            <a:r>
              <a:rPr lang="tr-TR" dirty="0" err="1" smtClean="0"/>
              <a:t>Puppy</a:t>
            </a:r>
            <a:r>
              <a:rPr lang="tr-TR" dirty="0" smtClean="0"/>
              <a:t> </a:t>
            </a:r>
            <a:r>
              <a:rPr lang="tr-TR" dirty="0" err="1" smtClean="0"/>
              <a:t>love</a:t>
            </a:r>
            <a:r>
              <a:rPr lang="tr-TR" dirty="0" smtClean="0"/>
              <a:t>)</a:t>
            </a:r>
          </a:p>
          <a:p>
            <a:pPr marL="800100" lvl="1" indent="-342900">
              <a:lnSpc>
                <a:spcPct val="150000"/>
              </a:lnSpc>
              <a:buClr>
                <a:srgbClr val="C00000"/>
              </a:buClr>
              <a:buAutoNum type="arabicPeriod"/>
            </a:pPr>
            <a:r>
              <a:rPr lang="tr-TR" b="1" i="1" dirty="0" err="1" smtClean="0">
                <a:solidFill>
                  <a:srgbClr val="002060"/>
                </a:solidFill>
              </a:rPr>
              <a:t>Empty</a:t>
            </a:r>
            <a:r>
              <a:rPr lang="tr-TR" b="1" i="1" dirty="0" smtClean="0">
                <a:solidFill>
                  <a:srgbClr val="002060"/>
                </a:solidFill>
              </a:rPr>
              <a:t> </a:t>
            </a:r>
            <a:r>
              <a:rPr lang="tr-TR" b="1" i="1" dirty="0" err="1" smtClean="0">
                <a:solidFill>
                  <a:srgbClr val="002060"/>
                </a:solidFill>
              </a:rPr>
              <a:t>Love</a:t>
            </a:r>
            <a:r>
              <a:rPr lang="tr-TR" b="1" i="1" dirty="0" smtClean="0">
                <a:solidFill>
                  <a:srgbClr val="002060"/>
                </a:solidFill>
              </a:rPr>
              <a:t>: </a:t>
            </a:r>
            <a:r>
              <a:rPr lang="tr-TR" dirty="0" err="1" smtClean="0"/>
              <a:t>commitment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passion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intimacy</a:t>
            </a:r>
            <a:r>
              <a:rPr lang="tr-TR" dirty="0" smtClean="0"/>
              <a:t> (e.g. </a:t>
            </a:r>
            <a:r>
              <a:rPr lang="tr-TR" dirty="0" err="1" smtClean="0"/>
              <a:t>Empty</a:t>
            </a:r>
            <a:r>
              <a:rPr lang="tr-TR" dirty="0" smtClean="0"/>
              <a:t> </a:t>
            </a:r>
            <a:r>
              <a:rPr lang="tr-TR" dirty="0" err="1" smtClean="0"/>
              <a:t>shell</a:t>
            </a:r>
            <a:r>
              <a:rPr lang="tr-TR" dirty="0" smtClean="0"/>
              <a:t> </a:t>
            </a:r>
            <a:r>
              <a:rPr lang="tr-TR" dirty="0" err="1" smtClean="0"/>
              <a:t>marriages</a:t>
            </a:r>
            <a:r>
              <a:rPr lang="tr-TR" dirty="0" smtClean="0"/>
              <a:t>)</a:t>
            </a:r>
          </a:p>
          <a:p>
            <a:pPr marL="800100" lvl="1" indent="-342900">
              <a:lnSpc>
                <a:spcPct val="150000"/>
              </a:lnSpc>
              <a:buClr>
                <a:srgbClr val="C00000"/>
              </a:buClr>
              <a:buAutoNum type="arabicPeriod"/>
            </a:pPr>
            <a:r>
              <a:rPr lang="tr-TR" b="1" i="1" dirty="0" err="1" smtClean="0">
                <a:solidFill>
                  <a:srgbClr val="002060"/>
                </a:solidFill>
              </a:rPr>
              <a:t>Romantic</a:t>
            </a:r>
            <a:r>
              <a:rPr lang="tr-TR" b="1" i="1" dirty="0" smtClean="0">
                <a:solidFill>
                  <a:srgbClr val="002060"/>
                </a:solidFill>
              </a:rPr>
              <a:t> </a:t>
            </a:r>
            <a:r>
              <a:rPr lang="tr-TR" b="1" i="1" dirty="0" err="1" smtClean="0">
                <a:solidFill>
                  <a:srgbClr val="002060"/>
                </a:solidFill>
              </a:rPr>
              <a:t>Love</a:t>
            </a:r>
            <a:r>
              <a:rPr lang="tr-TR" b="1" i="1" dirty="0" smtClean="0">
                <a:solidFill>
                  <a:srgbClr val="002060"/>
                </a:solidFill>
              </a:rPr>
              <a:t>: </a:t>
            </a:r>
            <a:r>
              <a:rPr lang="tr-TR" dirty="0" err="1" smtClean="0"/>
              <a:t>passion</a:t>
            </a:r>
            <a:r>
              <a:rPr lang="tr-TR" dirty="0" smtClean="0"/>
              <a:t> &amp; </a:t>
            </a:r>
            <a:r>
              <a:rPr lang="tr-TR" dirty="0" err="1" smtClean="0"/>
              <a:t>intimacy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commitment</a:t>
            </a:r>
            <a:r>
              <a:rPr lang="tr-TR" dirty="0" smtClean="0"/>
              <a:t> (e.g. </a:t>
            </a:r>
            <a:r>
              <a:rPr lang="tr-TR" dirty="0" err="1" smtClean="0"/>
              <a:t>Romantic</a:t>
            </a:r>
            <a:r>
              <a:rPr lang="tr-TR" dirty="0" smtClean="0"/>
              <a:t> </a:t>
            </a:r>
            <a:r>
              <a:rPr lang="tr-TR" dirty="0" err="1" smtClean="0"/>
              <a:t>affair</a:t>
            </a:r>
            <a:r>
              <a:rPr lang="tr-TR" dirty="0" smtClean="0"/>
              <a:t>)</a:t>
            </a:r>
          </a:p>
          <a:p>
            <a:pPr marL="800100" lvl="1" indent="-342900">
              <a:lnSpc>
                <a:spcPct val="150000"/>
              </a:lnSpc>
              <a:buClr>
                <a:srgbClr val="C00000"/>
              </a:buClr>
              <a:buAutoNum type="arabicPeriod"/>
            </a:pPr>
            <a:r>
              <a:rPr lang="tr-TR" b="1" i="1" dirty="0" err="1" smtClean="0">
                <a:solidFill>
                  <a:srgbClr val="002060"/>
                </a:solidFill>
              </a:rPr>
              <a:t>Companionate</a:t>
            </a:r>
            <a:r>
              <a:rPr lang="tr-TR" b="1" i="1" dirty="0" smtClean="0">
                <a:solidFill>
                  <a:srgbClr val="002060"/>
                </a:solidFill>
              </a:rPr>
              <a:t> </a:t>
            </a:r>
            <a:r>
              <a:rPr lang="tr-TR" b="1" i="1" dirty="0" err="1" smtClean="0">
                <a:solidFill>
                  <a:srgbClr val="002060"/>
                </a:solidFill>
              </a:rPr>
              <a:t>Love</a:t>
            </a:r>
            <a:r>
              <a:rPr lang="tr-TR" dirty="0" smtClean="0"/>
              <a:t>: </a:t>
            </a:r>
            <a:r>
              <a:rPr lang="tr-TR" dirty="0" err="1" smtClean="0"/>
              <a:t>intimacy</a:t>
            </a:r>
            <a:r>
              <a:rPr lang="tr-TR" dirty="0" smtClean="0"/>
              <a:t> &amp; </a:t>
            </a:r>
            <a:r>
              <a:rPr lang="tr-TR" dirty="0" err="1" smtClean="0"/>
              <a:t>commitment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passion</a:t>
            </a:r>
            <a:r>
              <a:rPr lang="tr-TR" dirty="0" smtClean="0"/>
              <a:t> (e.g. </a:t>
            </a:r>
            <a:r>
              <a:rPr lang="tr-TR" dirty="0" err="1" smtClean="0"/>
              <a:t>Long</a:t>
            </a:r>
            <a:r>
              <a:rPr lang="tr-TR" dirty="0" smtClean="0"/>
              <a:t>-</a:t>
            </a:r>
            <a:r>
              <a:rPr lang="tr-TR" dirty="0" err="1" smtClean="0"/>
              <a:t>term</a:t>
            </a:r>
            <a:r>
              <a:rPr lang="tr-TR" dirty="0" smtClean="0"/>
              <a:t> </a:t>
            </a:r>
            <a:r>
              <a:rPr lang="tr-TR" dirty="0" err="1" smtClean="0"/>
              <a:t>marriage</a:t>
            </a:r>
            <a:endParaRPr lang="tr-TR" dirty="0" smtClean="0"/>
          </a:p>
          <a:p>
            <a:pPr marL="800100" lvl="1" indent="-342900">
              <a:lnSpc>
                <a:spcPct val="150000"/>
              </a:lnSpc>
              <a:buClr>
                <a:srgbClr val="C00000"/>
              </a:buClr>
              <a:buAutoNum type="arabicPeriod"/>
            </a:pPr>
            <a:r>
              <a:rPr lang="tr-TR" b="1" i="1" dirty="0" err="1" smtClean="0">
                <a:solidFill>
                  <a:srgbClr val="002060"/>
                </a:solidFill>
              </a:rPr>
              <a:t>Fatuous</a:t>
            </a:r>
            <a:r>
              <a:rPr lang="tr-TR" b="1" i="1" dirty="0" smtClean="0">
                <a:solidFill>
                  <a:srgbClr val="002060"/>
                </a:solidFill>
              </a:rPr>
              <a:t> </a:t>
            </a:r>
            <a:r>
              <a:rPr lang="tr-TR" b="1" i="1" dirty="0" err="1" smtClean="0">
                <a:solidFill>
                  <a:srgbClr val="002060"/>
                </a:solidFill>
              </a:rPr>
              <a:t>Love</a:t>
            </a:r>
            <a:r>
              <a:rPr lang="tr-TR" b="1" i="1" dirty="0" smtClean="0">
                <a:solidFill>
                  <a:srgbClr val="002060"/>
                </a:solidFill>
              </a:rPr>
              <a:t>: </a:t>
            </a:r>
            <a:r>
              <a:rPr lang="tr-TR" dirty="0" err="1" smtClean="0"/>
              <a:t>passion</a:t>
            </a:r>
            <a:r>
              <a:rPr lang="tr-TR" dirty="0" smtClean="0"/>
              <a:t> &amp; </a:t>
            </a:r>
            <a:r>
              <a:rPr lang="tr-TR" dirty="0" err="1" smtClean="0"/>
              <a:t>commitment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intimacy</a:t>
            </a:r>
            <a:r>
              <a:rPr lang="tr-TR" dirty="0" smtClean="0"/>
              <a:t> (e.g. </a:t>
            </a:r>
            <a:r>
              <a:rPr lang="tr-TR" dirty="0" err="1" smtClean="0"/>
              <a:t>Love</a:t>
            </a:r>
            <a:r>
              <a:rPr lang="tr-TR" dirty="0" smtClean="0"/>
              <a:t> at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sight</a:t>
            </a:r>
            <a:endParaRPr lang="tr-TR" dirty="0" smtClean="0"/>
          </a:p>
          <a:p>
            <a:pPr marL="800100" lvl="1" indent="-342900">
              <a:lnSpc>
                <a:spcPct val="150000"/>
              </a:lnSpc>
              <a:buClr>
                <a:srgbClr val="C00000"/>
              </a:buClr>
              <a:buAutoNum type="arabicPeriod"/>
            </a:pPr>
            <a:r>
              <a:rPr lang="tr-TR" b="1" i="1" dirty="0" err="1" smtClean="0">
                <a:solidFill>
                  <a:srgbClr val="002060"/>
                </a:solidFill>
              </a:rPr>
              <a:t>Consummate</a:t>
            </a:r>
            <a:r>
              <a:rPr lang="tr-TR" b="1" i="1" dirty="0" smtClean="0">
                <a:solidFill>
                  <a:srgbClr val="002060"/>
                </a:solidFill>
              </a:rPr>
              <a:t> </a:t>
            </a:r>
            <a:r>
              <a:rPr lang="tr-TR" b="1" i="1" dirty="0" err="1" smtClean="0">
                <a:solidFill>
                  <a:srgbClr val="002060"/>
                </a:solidFill>
              </a:rPr>
              <a:t>Love</a:t>
            </a:r>
            <a:r>
              <a:rPr lang="tr-TR" dirty="0" smtClean="0"/>
              <a:t>: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elements</a:t>
            </a:r>
            <a:r>
              <a:rPr lang="tr-TR" dirty="0" smtClean="0"/>
              <a:t> 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dirty="0" smtClean="0"/>
          </a:p>
          <a:p>
            <a:pPr marL="800100" lvl="1" indent="-342900">
              <a:buClr>
                <a:schemeClr val="accent4">
                  <a:lumMod val="50000"/>
                </a:schemeClr>
              </a:buClr>
              <a:buAutoNum type="arabicPeriod"/>
            </a:pPr>
            <a:endParaRPr lang="tr-TR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EAF1-5D01-4D8D-BF9F-B7021A483B1B}" type="slidenum">
              <a:rPr lang="en-US"/>
              <a:pPr/>
              <a:t>37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hlink"/>
                </a:solidFill>
              </a:rPr>
              <a:t>	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484784"/>
            <a:ext cx="7499350" cy="4800600"/>
          </a:xfrm>
        </p:spPr>
        <p:txBody>
          <a:bodyPr/>
          <a:lstStyle/>
          <a:p>
            <a:pPr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      </a:t>
            </a:r>
            <a:r>
              <a:rPr lang="en-US" sz="2400" b="1" dirty="0" smtClean="0">
                <a:solidFill>
                  <a:srgbClr val="002060"/>
                </a:solidFill>
              </a:rPr>
              <a:t>Sternberg’s </a:t>
            </a:r>
            <a:r>
              <a:rPr lang="en-US" sz="2400" b="1" dirty="0">
                <a:solidFill>
                  <a:srgbClr val="002060"/>
                </a:solidFill>
              </a:rPr>
              <a:t>Triangular Theory of Love</a:t>
            </a:r>
          </a:p>
        </p:txBody>
      </p:sp>
      <p:sp>
        <p:nvSpPr>
          <p:cNvPr id="89092" name="AutoShape 4"/>
          <p:cNvSpPr>
            <a:spLocks noChangeArrowheads="1"/>
          </p:cNvSpPr>
          <p:nvPr/>
        </p:nvSpPr>
        <p:spPr bwMode="auto">
          <a:xfrm>
            <a:off x="2895600" y="3276600"/>
            <a:ext cx="3276600" cy="28956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851920" y="2780928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</a:rPr>
              <a:t>INTIMACY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1600200" y="617220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</a:rPr>
              <a:t>PASSION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5029200" y="6172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6172200" y="6172200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</a:rPr>
              <a:t>COMMITMENT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3505200" y="3657600"/>
            <a:ext cx="2133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/>
              <a:t>Liking</a:t>
            </a:r>
          </a:p>
          <a:p>
            <a:pPr algn="ctr"/>
            <a:endParaRPr lang="en-US" sz="2000" dirty="0">
              <a:solidFill>
                <a:schemeClr val="folHlink"/>
              </a:solidFill>
            </a:endParaRPr>
          </a:p>
          <a:p>
            <a:pPr algn="ctr"/>
            <a:endParaRPr lang="en-US" sz="2000" dirty="0">
              <a:solidFill>
                <a:schemeClr val="folHlink"/>
              </a:solidFill>
            </a:endParaRPr>
          </a:p>
          <a:p>
            <a:pPr algn="ctr"/>
            <a:r>
              <a:rPr lang="en-US" sz="2000" dirty="0"/>
              <a:t>Consummate Love</a:t>
            </a:r>
          </a:p>
          <a:p>
            <a:pPr algn="ctr"/>
            <a:endParaRPr lang="en-US" sz="2000" dirty="0">
              <a:solidFill>
                <a:schemeClr val="folHlink"/>
              </a:solidFill>
            </a:endParaRPr>
          </a:p>
          <a:p>
            <a:pPr algn="ctr"/>
            <a:endParaRPr lang="en-US" sz="2000" dirty="0">
              <a:solidFill>
                <a:schemeClr val="folHlink"/>
              </a:solidFill>
            </a:endParaRPr>
          </a:p>
          <a:p>
            <a:pPr algn="ctr"/>
            <a:r>
              <a:rPr lang="en-US" sz="2000" dirty="0"/>
              <a:t>Fatuous Love</a:t>
            </a:r>
            <a:endParaRPr lang="en-US" dirty="0"/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990600" y="3962400"/>
            <a:ext cx="198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Romantic Love</a:t>
            </a:r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5943600" y="40386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6096000" y="37338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Companionate Love</a:t>
            </a:r>
          </a:p>
        </p:txBody>
      </p: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6705600" y="571500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Empty Love</a:t>
            </a:r>
          </a:p>
        </p:txBody>
      </p:sp>
      <p:sp>
        <p:nvSpPr>
          <p:cNvPr id="89104" name="Text Box 16"/>
          <p:cNvSpPr txBox="1">
            <a:spLocks noChangeArrowheads="1"/>
          </p:cNvSpPr>
          <p:nvPr/>
        </p:nvSpPr>
        <p:spPr bwMode="auto">
          <a:xfrm>
            <a:off x="971600" y="5733256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Infatuation</a:t>
            </a:r>
          </a:p>
        </p:txBody>
      </p:sp>
      <p:sp>
        <p:nvSpPr>
          <p:cNvPr id="17" name="16 Dikdörtgen"/>
          <p:cNvSpPr/>
          <p:nvPr/>
        </p:nvSpPr>
        <p:spPr>
          <a:xfrm>
            <a:off x="1187624" y="188640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Love</a:t>
            </a:r>
            <a:endParaRPr lang="en-US" sz="2400" dirty="0"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EB6B7-560D-40B9-BFBE-AA937B1B7138}" type="slidenum">
              <a:rPr lang="en-US"/>
              <a:pPr/>
              <a:t>38</a:t>
            </a:fld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692696"/>
            <a:ext cx="7964488" cy="4258816"/>
          </a:xfrm>
        </p:spPr>
        <p:txBody>
          <a:bodyPr/>
          <a:lstStyle/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solidFill>
                  <a:srgbClr val="C00000"/>
                </a:solidFill>
              </a:rPr>
              <a:t>Jealousy</a:t>
            </a:r>
            <a:r>
              <a:rPr lang="tr-TR" sz="2000" dirty="0" smtClean="0">
                <a:solidFill>
                  <a:srgbClr val="C00000"/>
                </a:solidFill>
              </a:rPr>
              <a:t>; </a:t>
            </a:r>
            <a:r>
              <a:rPr lang="tr-TR" sz="2000" dirty="0" err="1" smtClean="0"/>
              <a:t>emotion</a:t>
            </a:r>
            <a:r>
              <a:rPr lang="tr-TR" sz="2000" dirty="0" smtClean="0"/>
              <a:t> </a:t>
            </a:r>
            <a:r>
              <a:rPr lang="tr-TR" sz="2000" dirty="0" err="1" smtClean="0"/>
              <a:t>triggered</a:t>
            </a:r>
            <a:r>
              <a:rPr lang="tr-TR" sz="2000" dirty="0" smtClean="0"/>
              <a:t>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we</a:t>
            </a:r>
            <a:r>
              <a:rPr lang="tr-TR" sz="2000" dirty="0" smtClean="0"/>
              <a:t> </a:t>
            </a:r>
            <a:r>
              <a:rPr lang="tr-TR" sz="2000" dirty="0" err="1" smtClean="0"/>
              <a:t>perceive</a:t>
            </a:r>
            <a:r>
              <a:rPr lang="tr-TR" sz="2000" dirty="0" smtClean="0"/>
              <a:t> a </a:t>
            </a:r>
            <a:r>
              <a:rPr lang="tr-TR" sz="2000" dirty="0" err="1" smtClean="0"/>
              <a:t>threat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a </a:t>
            </a:r>
            <a:r>
              <a:rPr lang="tr-TR" sz="2000" dirty="0" err="1" smtClean="0"/>
              <a:t>rival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a </a:t>
            </a:r>
            <a:r>
              <a:rPr lang="tr-TR" sz="2000" dirty="0" err="1" smtClean="0"/>
              <a:t>valued</a:t>
            </a:r>
            <a:r>
              <a:rPr lang="tr-TR" sz="2000" dirty="0" smtClean="0"/>
              <a:t> </a:t>
            </a:r>
            <a:r>
              <a:rPr lang="tr-TR" sz="2000" dirty="0" err="1" smtClean="0"/>
              <a:t>relationship</a:t>
            </a:r>
            <a:r>
              <a:rPr lang="tr-TR" sz="2000" dirty="0" smtClean="0"/>
              <a:t>.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 R</a:t>
            </a:r>
            <a:r>
              <a:rPr lang="en-US" sz="2000" dirty="0" err="1" smtClean="0"/>
              <a:t>eaction</a:t>
            </a:r>
            <a:r>
              <a:rPr lang="en-US" sz="2000" dirty="0" smtClean="0"/>
              <a:t> </a:t>
            </a:r>
            <a:r>
              <a:rPr lang="en-US" sz="2000" dirty="0"/>
              <a:t>to perceived threat to the continuity or quality of a </a:t>
            </a:r>
            <a:r>
              <a:rPr lang="en-US" sz="2000" dirty="0" smtClean="0"/>
              <a:t>relationship</a:t>
            </a:r>
            <a:r>
              <a:rPr lang="tr-TR" sz="2000" dirty="0" smtClean="0"/>
              <a:t>.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Two</a:t>
            </a:r>
            <a:r>
              <a:rPr lang="tr-TR" sz="2000" dirty="0" smtClean="0"/>
              <a:t> </a:t>
            </a:r>
            <a:r>
              <a:rPr lang="tr-TR" sz="2000" dirty="0" err="1" smtClean="0"/>
              <a:t>types</a:t>
            </a:r>
            <a:r>
              <a:rPr lang="tr-TR" sz="2000" dirty="0" smtClean="0"/>
              <a:t> of </a:t>
            </a:r>
            <a:r>
              <a:rPr lang="tr-TR" sz="2000" dirty="0" err="1" smtClean="0"/>
              <a:t>threats</a:t>
            </a:r>
            <a:r>
              <a:rPr lang="tr-TR" sz="2000" dirty="0" smtClean="0"/>
              <a:t>;  </a:t>
            </a:r>
            <a:r>
              <a:rPr lang="tr-TR" sz="2000" dirty="0" err="1" smtClean="0"/>
              <a:t>loss</a:t>
            </a:r>
            <a:r>
              <a:rPr lang="tr-TR" sz="2000" dirty="0" smtClean="0"/>
              <a:t> of partner &amp; self-</a:t>
            </a:r>
            <a:r>
              <a:rPr lang="tr-TR" sz="2000" dirty="0" err="1" smtClean="0"/>
              <a:t>esteem</a:t>
            </a:r>
            <a:r>
              <a:rPr lang="tr-TR" sz="2000" dirty="0" smtClean="0"/>
              <a:t> </a:t>
            </a:r>
            <a:endParaRPr lang="tr-TR" sz="2000" dirty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More </a:t>
            </a:r>
            <a:r>
              <a:rPr lang="en-US" sz="2000" dirty="0"/>
              <a:t>likely to be jealous are people who are</a:t>
            </a:r>
          </a:p>
          <a:p>
            <a:pPr lvl="2">
              <a:lnSpc>
                <a:spcPct val="115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/>
              <a:t>Highly dependent </a:t>
            </a:r>
          </a:p>
          <a:p>
            <a:pPr lvl="2">
              <a:lnSpc>
                <a:spcPct val="115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/>
              <a:t>Have few alternative relationships</a:t>
            </a:r>
          </a:p>
          <a:p>
            <a:pPr lvl="2">
              <a:lnSpc>
                <a:spcPct val="115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800" dirty="0"/>
              <a:t>More insecure</a:t>
            </a:r>
          </a:p>
          <a:p>
            <a:endParaRPr lang="en-US" sz="2000" dirty="0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971600" y="188640"/>
            <a:ext cx="74993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Jealousy</a:t>
            </a:r>
            <a:endParaRPr lang="en-US" sz="2400" dirty="0"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1043608" y="4293096"/>
            <a:ext cx="7272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en-US" sz="2000" dirty="0" smtClean="0"/>
              <a:t>Sex Differences</a:t>
            </a:r>
            <a:r>
              <a:rPr lang="tr-TR" sz="2000" dirty="0" smtClean="0"/>
              <a:t>; 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   -  </a:t>
            </a:r>
            <a:r>
              <a:rPr lang="en-US" sz="2000" dirty="0" smtClean="0"/>
              <a:t>Men get more jealous of sexual infidelity</a:t>
            </a:r>
            <a:r>
              <a:rPr lang="tr-TR" sz="2000" dirty="0" smtClean="0"/>
              <a:t>   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    (</a:t>
            </a:r>
            <a:r>
              <a:rPr lang="en-US" sz="2000" dirty="0" smtClean="0"/>
              <a:t>“paternity certainty” threatened</a:t>
            </a:r>
            <a:r>
              <a:rPr lang="tr-TR" sz="2000" dirty="0" smtClean="0"/>
              <a:t>)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   - </a:t>
            </a:r>
            <a:r>
              <a:rPr lang="en-US" sz="2000" dirty="0" smtClean="0"/>
              <a:t>Women get more jealous of emotional </a:t>
            </a:r>
            <a:r>
              <a:rPr lang="en-US" sz="2000" dirty="0" err="1" smtClean="0"/>
              <a:t>infidelit</a:t>
            </a:r>
            <a:r>
              <a:rPr lang="tr-TR" sz="2000" dirty="0" smtClean="0"/>
              <a:t>y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(</a:t>
            </a:r>
            <a:r>
              <a:rPr lang="en-US" sz="2000" dirty="0" smtClean="0"/>
              <a:t>Fear of loss of resource support for rearing </a:t>
            </a:r>
            <a:r>
              <a:rPr lang="tr-TR" sz="2000" dirty="0" smtClean="0"/>
              <a:t> </a:t>
            </a:r>
            <a:r>
              <a:rPr lang="en-US" sz="2000" dirty="0" smtClean="0"/>
              <a:t>offspring</a:t>
            </a:r>
            <a:r>
              <a:rPr lang="tr-TR" sz="2000" dirty="0" smtClean="0"/>
              <a:t>) </a:t>
            </a:r>
            <a:endParaRPr lang="en-US" sz="2000" dirty="0" smtClean="0"/>
          </a:p>
        </p:txBody>
      </p:sp>
      <p:pic>
        <p:nvPicPr>
          <p:cNvPr id="8" name="7 Resim" descr="Jealous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2708920"/>
            <a:ext cx="1979712" cy="32403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4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Loneliness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About 1 in 4 Americans reports feeling very lonely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remote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 the past 2 weeks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Perlman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Peplau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1998) </a:t>
            </a:r>
            <a:endParaRPr lang="tr-TR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Situational loneliness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occurs due to life changes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None/>
            </a:pP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moving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town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ending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physical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illness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serious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accident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recover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situational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loneliness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Chronic loneliness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occurs for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years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regardless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the situation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Lonely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’-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10%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Americans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suffer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severe/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persistent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loneliness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Associated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depression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alcohol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drug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abuse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low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grades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poorer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health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hospitalization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death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tr-TR" sz="2000" i="1" dirty="0" err="1" smtClean="0">
                <a:latin typeface="Arial" pitchFamily="34" charset="0"/>
                <a:cs typeface="Arial" pitchFamily="34" charset="0"/>
              </a:rPr>
              <a:t>among</a:t>
            </a:r>
            <a:r>
              <a:rPr lang="tr-TR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latin typeface="Arial" pitchFamily="34" charset="0"/>
                <a:cs typeface="Arial" pitchFamily="34" charset="0"/>
              </a:rPr>
              <a:t>elderly</a:t>
            </a:r>
            <a:r>
              <a:rPr lang="tr-TR" sz="2000" i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18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Resim" descr="image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365104"/>
            <a:ext cx="3029845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5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Loneliness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No segment of society is immune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Children of divorced parents, shy people, people with lower self-esteem, poor people,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single 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more at risk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Contrary to stereotype, teenagers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young adults are more at risk than the elderly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3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i="1" dirty="0" smtClean="0">
                <a:latin typeface="Arial" pitchFamily="34" charset="0"/>
                <a:cs typeface="Arial" pitchFamily="34" charset="0"/>
              </a:rPr>
              <a:t>79% </a:t>
            </a:r>
            <a:r>
              <a:rPr lang="tr-TR" i="1" dirty="0" err="1" smtClean="0">
                <a:latin typeface="Arial" pitchFamily="34" charset="0"/>
                <a:cs typeface="Arial" pitchFamily="34" charset="0"/>
              </a:rPr>
              <a:t>under</a:t>
            </a:r>
            <a:r>
              <a:rPr lang="tr-T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i="1" dirty="0" err="1" smtClean="0">
                <a:latin typeface="Arial" pitchFamily="34" charset="0"/>
                <a:cs typeface="Arial" pitchFamily="34" charset="0"/>
              </a:rPr>
              <a:t>age</a:t>
            </a:r>
            <a:r>
              <a:rPr lang="tr-TR" i="1" dirty="0" smtClean="0">
                <a:latin typeface="Arial" pitchFamily="34" charset="0"/>
                <a:cs typeface="Arial" pitchFamily="34" charset="0"/>
              </a:rPr>
              <a:t> 18</a:t>
            </a:r>
          </a:p>
          <a:p>
            <a:pPr lvl="3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i="1" dirty="0" smtClean="0">
                <a:latin typeface="Arial" pitchFamily="34" charset="0"/>
                <a:cs typeface="Arial" pitchFamily="34" charset="0"/>
              </a:rPr>
              <a:t>- 53 % </a:t>
            </a:r>
            <a:r>
              <a:rPr lang="tr-TR" i="1" dirty="0" err="1" smtClean="0">
                <a:latin typeface="Arial" pitchFamily="34" charset="0"/>
                <a:cs typeface="Arial" pitchFamily="34" charset="0"/>
              </a:rPr>
              <a:t>age</a:t>
            </a:r>
            <a:r>
              <a:rPr lang="tr-TR" i="1" dirty="0" smtClean="0">
                <a:latin typeface="Arial" pitchFamily="34" charset="0"/>
                <a:cs typeface="Arial" pitchFamily="34" charset="0"/>
              </a:rPr>
              <a:t> 45-54</a:t>
            </a:r>
          </a:p>
          <a:p>
            <a:pPr lvl="3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i="1" dirty="0" smtClean="0">
                <a:latin typeface="Arial" pitchFamily="34" charset="0"/>
                <a:cs typeface="Arial" pitchFamily="34" charset="0"/>
              </a:rPr>
              <a:t>- 37% </a:t>
            </a:r>
            <a:r>
              <a:rPr lang="tr-TR" i="1" dirty="0" err="1" smtClean="0">
                <a:latin typeface="Arial" pitchFamily="34" charset="0"/>
                <a:cs typeface="Arial" pitchFamily="34" charset="0"/>
              </a:rPr>
              <a:t>over</a:t>
            </a:r>
            <a:r>
              <a:rPr lang="tr-TR" i="1" dirty="0" smtClean="0">
                <a:latin typeface="Arial" pitchFamily="34" charset="0"/>
                <a:cs typeface="Arial" pitchFamily="34" charset="0"/>
              </a:rPr>
              <a:t> 55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Possible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explanations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“generation gap” in willingness to report feelings,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 function of greater life transitions among the young,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greater social skill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s &amp;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more realistic expectations among the elderly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endParaRPr lang="en-US" sz="20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 "/>
            </a:endParaRPr>
          </a:p>
        </p:txBody>
      </p:sp>
      <p:pic>
        <p:nvPicPr>
          <p:cNvPr id="6" name="5 Resim" descr="index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2492896"/>
            <a:ext cx="2919958" cy="1937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6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Social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Rejection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exclusion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effective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form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punishment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Silent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treatment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at West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Point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military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academies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Ostracism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experience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ignored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rejected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Williams et al. (2001)-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computer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game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involved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involved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throwing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;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Three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experimental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conditions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                          -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equal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inclusion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game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(%33)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                          -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partial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ostracism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(%20)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                         - 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full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ostracism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never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thrown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disc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ostracism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conditions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a sense of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exclusion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decrease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mood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self-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esteem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Ostracism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heighten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our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attention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greater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monitoring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rejection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decreased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level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internal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control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reveal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anger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agressiveness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8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800" dirty="0" smtClean="0">
                <a:latin typeface="Arial" pitchFamily="34" charset="0"/>
                <a:cs typeface="Arial" pitchFamily="34" charset="0"/>
              </a:rPr>
              <a:t>                                        </a:t>
            </a:r>
          </a:p>
          <a:p>
            <a:pPr lvl="8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8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endParaRPr lang="en-US" dirty="0" smtClean="0">
              <a:latin typeface="Arial "/>
            </a:endParaRPr>
          </a:p>
        </p:txBody>
      </p:sp>
      <p:pic>
        <p:nvPicPr>
          <p:cNvPr id="7" name="6 Resim" descr="index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132856"/>
            <a:ext cx="2619375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7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Infant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Attachment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Infants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emotionally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interact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often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lovingly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Attachment 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strong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emotional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bond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 infant responds positively to specific others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feels better when they are close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&amp;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seeks them out when frightened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features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Proximity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maintenance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Seperation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distress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Safe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haven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Secure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base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BD0549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653136"/>
            <a:ext cx="2304256" cy="1982732"/>
          </a:xfrm>
          <a:prstGeom prst="rect">
            <a:avLst/>
          </a:prstGeom>
          <a:noFill/>
        </p:spPr>
      </p:pic>
      <p:pic>
        <p:nvPicPr>
          <p:cNvPr id="8" name="7 Resim" descr="index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2564904"/>
            <a:ext cx="2772916" cy="2088232"/>
          </a:xfrm>
          <a:prstGeom prst="rect">
            <a:avLst/>
          </a:prstGeom>
        </p:spPr>
      </p:pic>
      <p:pic>
        <p:nvPicPr>
          <p:cNvPr id="9" name="8 Resim" descr="inde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84168" y="4725144"/>
            <a:ext cx="2628900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8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Infant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Attachment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Infants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emotionally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interact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often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lovingly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Attachment 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strong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emotional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bond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 infant responds positively to specific others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feels better when they are close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&amp;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seeks them out when frightened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features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Proximity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maintenance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Seperation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distress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Safe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haven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Secure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base</a:t>
            </a:r>
            <a:endParaRPr lang="tr-TR" sz="2000" b="1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Resim" descr="index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2564904"/>
            <a:ext cx="2772916" cy="2088232"/>
          </a:xfrm>
          <a:prstGeom prst="rect">
            <a:avLst/>
          </a:prstGeom>
        </p:spPr>
      </p:pic>
      <p:pic>
        <p:nvPicPr>
          <p:cNvPr id="9" name="8 Resim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4725144"/>
            <a:ext cx="2628900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9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Interpersonal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Attraction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Infant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Attachment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764704"/>
            <a:ext cx="7818834" cy="54836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Mary Ainsworth (1978)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three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attachment styles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8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tr-T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tr-T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Secure</a:t>
            </a:r>
            <a:r>
              <a:rPr lang="tr-T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parent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available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responsive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child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feels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supported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secure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8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-  </a:t>
            </a:r>
            <a:r>
              <a:rPr lang="en-US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Avoidant</a:t>
            </a:r>
            <a:r>
              <a:rPr lang="tr-T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parent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cool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unresponsive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             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rej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rejecting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Child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supresses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vulnerability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&amp;     b      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becomes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 self-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reliant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8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-  </a:t>
            </a:r>
            <a:r>
              <a:rPr lang="en-US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Anxious/ambivalent</a:t>
            </a:r>
            <a:r>
              <a:rPr lang="tr-T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parent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anxious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       </a:t>
            </a:r>
          </a:p>
          <a:p>
            <a:pPr lvl="8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           not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consistent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Child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viligant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theats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 </a:t>
            </a:r>
          </a:p>
          <a:p>
            <a:pPr lvl="8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anxious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angry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http://www.youtube.com/watch?v=DH1m_ZMO7GU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/>
              <a:t>A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ttachment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adaptive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critical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survival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value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 tendency to form relationships is at least partly biologically based.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allows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infants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comfortable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safe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BD0549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556792"/>
            <a:ext cx="2510549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Özel 2">
      <a:dk1>
        <a:sysClr val="windowText" lastClr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14371</TotalTime>
  <Words>3528</Words>
  <Application>Microsoft Office PowerPoint</Application>
  <PresentationFormat>Ekran Gösterisi (4:3)</PresentationFormat>
  <Paragraphs>555</Paragraphs>
  <Slides>38</Slides>
  <Notes>38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Gündönümü</vt:lpstr>
      <vt:lpstr>  Chapter 8</vt:lpstr>
      <vt:lpstr>Interpersonal Attraction- Social Needs</vt:lpstr>
      <vt:lpstr>Interpersonal Attraction-Loneliness</vt:lpstr>
      <vt:lpstr>Interpersonal Attraction-Loneliness</vt:lpstr>
      <vt:lpstr>Interpersonal Attraction-Loneliness</vt:lpstr>
      <vt:lpstr>Interpersonal Attraction-Social Rejection</vt:lpstr>
      <vt:lpstr>Interpersonal Attraction-Infant Attachment</vt:lpstr>
      <vt:lpstr>Interpersonal Attraction-Infant Attachment</vt:lpstr>
      <vt:lpstr>Interpersonal Attraction- Infant Attachment</vt:lpstr>
      <vt:lpstr>Interpersonal Attraction- Adult Attachment</vt:lpstr>
      <vt:lpstr>Interpersonal Attraction- Adult Attachment</vt:lpstr>
      <vt:lpstr>Interpersonal Attraction- Adult Attachment</vt:lpstr>
      <vt:lpstr>Interpersonal Attraction-Attraction</vt:lpstr>
      <vt:lpstr>Interpersonal Attraction-Attraction</vt:lpstr>
      <vt:lpstr>Interpersonal Attraction-Attraction</vt:lpstr>
      <vt:lpstr>Interpersonal Attraction-Attraction</vt:lpstr>
      <vt:lpstr>Interpersonal Attraction-Attraction</vt:lpstr>
      <vt:lpstr>Interpersonal Attraction-Attraction</vt:lpstr>
      <vt:lpstr>Interpersonal Attraction-Attraction</vt:lpstr>
      <vt:lpstr>Interpersonal Attraction-Attraction</vt:lpstr>
      <vt:lpstr>Interpersonal Attraction-Attraction</vt:lpstr>
      <vt:lpstr>Interpersonal Attraction-Attraction</vt:lpstr>
      <vt:lpstr>Interpersonal Attraction-Attraction</vt:lpstr>
      <vt:lpstr>Interpersonal Attraction- Physical Attractiveness</vt:lpstr>
      <vt:lpstr>Interpersonal Attraction- Physical Attractiveness</vt:lpstr>
      <vt:lpstr>Interpersonal Attraction- Physical Attractiveness</vt:lpstr>
      <vt:lpstr>Interpersonal Attraction- Physical Attractiveness</vt:lpstr>
      <vt:lpstr>Interpersonal Attraction- Mate Selection</vt:lpstr>
      <vt:lpstr>Interpersonal Attraction- Sex Differences</vt:lpstr>
      <vt:lpstr>Interpersonal Attraction- Love</vt:lpstr>
      <vt:lpstr>Slayt 31</vt:lpstr>
      <vt:lpstr>Slayt 32</vt:lpstr>
      <vt:lpstr>Slayt 33</vt:lpstr>
      <vt:lpstr>Slayt 34</vt:lpstr>
      <vt:lpstr>Slayt 35</vt:lpstr>
      <vt:lpstr>Slayt 36</vt:lpstr>
      <vt:lpstr> </vt:lpstr>
      <vt:lpstr>Interpersonal Attraction- Jealousy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HP</dc:creator>
  <cp:lastModifiedBy>HP</cp:lastModifiedBy>
  <cp:revision>965</cp:revision>
  <dcterms:created xsi:type="dcterms:W3CDTF">2013-10-07T11:18:50Z</dcterms:created>
  <dcterms:modified xsi:type="dcterms:W3CDTF">2014-05-15T07:40:33Z</dcterms:modified>
</cp:coreProperties>
</file>