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259" r:id="rId3"/>
    <p:sldId id="260" r:id="rId4"/>
    <p:sldId id="273" r:id="rId5"/>
    <p:sldId id="274" r:id="rId6"/>
    <p:sldId id="275" r:id="rId7"/>
    <p:sldId id="261" r:id="rId8"/>
    <p:sldId id="276" r:id="rId9"/>
    <p:sldId id="262" r:id="rId10"/>
    <p:sldId id="263" r:id="rId11"/>
    <p:sldId id="277" r:id="rId12"/>
    <p:sldId id="292" r:id="rId13"/>
    <p:sldId id="266" r:id="rId14"/>
    <p:sldId id="293" r:id="rId15"/>
    <p:sldId id="268" r:id="rId16"/>
    <p:sldId id="269" r:id="rId17"/>
    <p:sldId id="284" r:id="rId18"/>
    <p:sldId id="285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3" r:id="rId28"/>
    <p:sldId id="304" r:id="rId29"/>
    <p:sldId id="305" r:id="rId30"/>
    <p:sldId id="306" r:id="rId3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EBF10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7" autoAdjust="0"/>
    <p:restoredTop sz="94585" autoAdjust="0"/>
  </p:normalViewPr>
  <p:slideViewPr>
    <p:cSldViewPr>
      <p:cViewPr>
        <p:scale>
          <a:sx n="67" d="100"/>
          <a:sy n="67" d="100"/>
        </p:scale>
        <p:origin x="-51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3CEDA8-1862-4847-B911-0FBF1AAFF969}" type="datetimeFigureOut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D10F9C-6ADC-4EE6-ADB3-5E5EAB7F7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9A7BCF0-178A-4CB3-9949-3A121DD06C4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6F6D0-ACFA-49E0-9DB0-D8958E951BAD}" type="slidenum">
              <a:rPr lang="en-US"/>
              <a:pPr/>
              <a:t>10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6F6D0-ACFA-49E0-9DB0-D8958E951BAD}" type="slidenum">
              <a:rPr lang="en-US"/>
              <a:pPr/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16F6D0-ACFA-49E0-9DB0-D8958E951BAD}" type="slidenum">
              <a:rPr lang="en-US"/>
              <a:pPr/>
              <a:t>12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0A378-88FC-493B-8FAC-2A9681CBF2B8}" type="slidenum">
              <a:rPr lang="en-US"/>
              <a:pPr/>
              <a:t>13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0A378-88FC-493B-8FAC-2A9681CBF2B8}" type="slidenum">
              <a:rPr lang="en-US"/>
              <a:pPr/>
              <a:t>14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E881F0-A872-4CA4-A4EF-71053ADF9FFA}" type="slidenum">
              <a:rPr lang="en-US"/>
              <a:pPr/>
              <a:t>15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400DD-0DA9-4157-B5B3-E7EC513CF69B}" type="slidenum">
              <a:rPr lang="en-US"/>
              <a:pPr/>
              <a:t>16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C74A5-0FB4-4E54-8342-5259B7E632DA}" type="slidenum">
              <a:rPr lang="en-US"/>
              <a:pPr/>
              <a:t>17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18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19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59CD98-A468-487C-89F4-BDE5D148FF96}" type="slidenum">
              <a:rPr lang="en-US"/>
              <a:pPr/>
              <a:t>2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20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21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23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24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25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26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28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C264D-F201-442F-A3F7-B67E17FD3854}" type="slidenum">
              <a:rPr lang="en-US"/>
              <a:pPr/>
              <a:t>3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6AEAB-2F5E-4E07-8498-FFDB19B3EEFC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C264D-F201-442F-A3F7-B67E17FD3854}" type="slidenum">
              <a:rPr lang="en-US"/>
              <a:pPr/>
              <a:t>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C264D-F201-442F-A3F7-B67E17FD3854}" type="slidenum">
              <a:rPr lang="en-US"/>
              <a:pPr/>
              <a:t>5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C264D-F201-442F-A3F7-B67E17FD3854}" type="slidenum">
              <a:rPr lang="en-US"/>
              <a:pPr/>
              <a:t>6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DDB9B-E632-4DFE-B862-C254CAD06B65}" type="slidenum">
              <a:rPr lang="en-US"/>
              <a:pPr/>
              <a:t>7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DDB9B-E632-4DFE-B862-C254CAD06B65}" type="slidenum">
              <a:rPr lang="en-US"/>
              <a:pPr/>
              <a:t>8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95327-C71B-48D6-95B0-4C5B6E7E647A}" type="slidenum">
              <a:rPr lang="en-US"/>
              <a:pPr/>
              <a:t>9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BBB29F-DE99-41A3-B5F8-E474F627F313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60012A-A7C5-459F-89DF-6A8A595D1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9C5D6-9BE0-45C0-9760-AB9BA5ABB3C4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4FCA-640B-4AB2-952C-703785478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E78B-F914-41C3-8CC5-064B5C881654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309FD-FA08-4D53-9BE6-A5A18E9E3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74101-44D3-44BA-BA1A-F6FF64FD8026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64A0-D224-4FFC-86DE-E1F0733FE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6A19EA-1EDA-4406-9666-3680C2A0CF4C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64549-F9FC-4B11-9691-922DADB32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FCA8-2408-4A2F-84F9-102516AA4B01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9D80B-168C-4970-852F-FCC0C2BD2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EB61F4-FD12-4D85-A5E4-FAD04C647741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544F8B-1271-477F-BCEB-277F1117B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0388C-033B-4240-8828-DB02625D50B7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A3E0D-0F51-4F37-AF8B-E41F6DBCA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8CD2C-8AC4-4ED9-8C0E-8062FD9944D1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B0582B-4BD1-425F-852B-1E80F239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BEA62-6E96-4D92-AA7F-6394474B854A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CDA5B4B-D3EF-42B9-AB9A-B9581182F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5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9CCD19-CB07-4FB4-A890-BBC853E69AA9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5C2C3A-7CE1-419E-95DC-7F7B10522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33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A5E75D2-CF8E-454C-85C8-A3DF010920A0}" type="datetime1">
              <a:rPr lang="en-US"/>
              <a:pPr>
                <a:defRPr/>
              </a:pPr>
              <a:t>4/11/2014</a:t>
            </a:fld>
            <a:endParaRPr lang="en-US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9C85D86-04F4-4539-B450-E466CC5D0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2" r:id="rId1"/>
    <p:sldLayoutId id="2147484477" r:id="rId2"/>
    <p:sldLayoutId id="2147484483" r:id="rId3"/>
    <p:sldLayoutId id="2147484478" r:id="rId4"/>
    <p:sldLayoutId id="2147484484" r:id="rId5"/>
    <p:sldLayoutId id="2147484479" r:id="rId6"/>
    <p:sldLayoutId id="2147484485" r:id="rId7"/>
    <p:sldLayoutId id="2147484486" r:id="rId8"/>
    <p:sldLayoutId id="2147484487" r:id="rId9"/>
    <p:sldLayoutId id="2147484480" r:id="rId10"/>
    <p:sldLayoutId id="21474844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/>
          <a:p>
            <a:pPr>
              <a:defRPr/>
            </a:pPr>
            <a:fld id="{F2834D48-69A5-4162-859F-4445FDA0AB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8263" y="333375"/>
            <a:ext cx="33845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en-US" sz="44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C00000"/>
                </a:solidFill>
                <a:latin typeface="Arial Black" pitchFamily="34" charset="0"/>
              </a:rPr>
              <a:t> Chapter </a:t>
            </a:r>
            <a:r>
              <a:rPr lang="tr-TR" sz="4000" dirty="0" smtClean="0">
                <a:solidFill>
                  <a:srgbClr val="C00000"/>
                </a:solidFill>
                <a:latin typeface="Arial Black" pitchFamily="34" charset="0"/>
              </a:rPr>
              <a:t>7</a:t>
            </a:r>
            <a:endParaRPr lang="en-US" b="1" dirty="0">
              <a:solidFill>
                <a:schemeClr val="folHlink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1412875"/>
            <a:ext cx="4572000" cy="1511300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tr-TR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Influence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6988" eaLnBrk="1" hangingPunct="1">
              <a:defRPr/>
            </a:pPr>
            <a:endParaRPr lang="tr-TR" sz="2800" b="1" dirty="0" smtClean="0">
              <a:solidFill>
                <a:srgbClr val="002060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8197" name="Picture 4" descr="taylor_01319328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339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0" y="6629400"/>
            <a:ext cx="411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chemeClr val="folHlink"/>
                </a:solidFill>
                <a:latin typeface="Gill Sans MT" pitchFamily="34" charset="0"/>
              </a:rPr>
              <a:t>Taylor, Copyright 2006, Prentice Hall</a:t>
            </a:r>
          </a:p>
        </p:txBody>
      </p:sp>
      <p:sp>
        <p:nvSpPr>
          <p:cNvPr id="7" name="6 Dikdörtgen"/>
          <p:cNvSpPr/>
          <p:nvPr/>
        </p:nvSpPr>
        <p:spPr>
          <a:xfrm>
            <a:off x="4860032" y="2924944"/>
            <a:ext cx="4283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Compliance</a:t>
            </a: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Obedience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to</a:t>
            </a:r>
            <a:r>
              <a:rPr lang="tr-TR" sz="2400" dirty="0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   </a:t>
            </a:r>
            <a:r>
              <a:rPr lang="tr-TR" sz="2400" dirty="0" err="1" smtClean="0">
                <a:solidFill>
                  <a:srgbClr val="001848"/>
                </a:solidFill>
                <a:latin typeface="Arial Black" pitchFamily="34" charset="0"/>
                <a:cs typeface="Arial" pitchFamily="34" charset="0"/>
              </a:rPr>
              <a:t>Authority</a:t>
            </a: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defRPr/>
            </a:pPr>
            <a:endParaRPr lang="tr-TR" sz="2400" dirty="0">
              <a:solidFill>
                <a:srgbClr val="001848"/>
              </a:solidFill>
              <a:latin typeface="Arial Black" pitchFamily="34" charset="0"/>
              <a:cs typeface="Arial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tr-TR" sz="2400" dirty="0">
              <a:solidFill>
                <a:srgbClr val="001848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4">
                  <a:lumMod val="50000"/>
                </a:schemeClr>
              </a:buClr>
              <a:buFont typeface="Wingdings" pitchFamily="2" charset="2"/>
              <a:buChar char="q"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CBB-9437-4835-B2E4-6568F25C3CED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548680"/>
            <a:ext cx="7499350" cy="5016624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Why do people </a:t>
            </a: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conform?</a:t>
            </a:r>
            <a:endParaRPr lang="tr-T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Informational Influence</a:t>
            </a:r>
            <a:r>
              <a:rPr lang="tr-TR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Desire to Be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Right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provides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useful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C00000"/>
              </a:buClr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American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tourist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trying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figure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out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buy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ticket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subway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Paris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observe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Parisians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conform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succeeds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travel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subway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Clr>
                <a:srgbClr val="C00000"/>
              </a:buCl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informed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How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confident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independent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judgments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? </a:t>
            </a:r>
          </a:p>
          <a:p>
            <a:pPr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Trust in the group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affects conformity.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Task difficulty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affects conformity.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ffects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both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public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behavior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private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beliefs.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CBB-9437-4835-B2E4-6568F25C3CED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548680"/>
            <a:ext cx="7499350" cy="5016624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Why do people </a:t>
            </a: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conform?</a:t>
            </a:r>
            <a:endParaRPr lang="tr-T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Normative</a:t>
            </a:r>
            <a:r>
              <a:rPr lang="tr-TR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Desire to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Liked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 accepted and to avoid rejection from others leads us to conform.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Avoid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ridiculated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rejected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acceptance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maintain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standing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rgbClr val="C00000"/>
              </a:buClr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Teenagers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dress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friends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fit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feel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accepted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C00000"/>
              </a:buCl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enerally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changes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public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behavior but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not private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beliefs.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5 Resim" descr="indi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3789040"/>
            <a:ext cx="4752528" cy="208823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9CBB-9437-4835-B2E4-6568F25C3CED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499350" cy="4872608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</a:t>
            </a: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 people </a:t>
            </a:r>
            <a:r>
              <a:rPr lang="en-US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conform?</a:t>
            </a:r>
            <a:endParaRPr lang="tr-T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Factors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affecting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lvl="2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Size</a:t>
            </a:r>
          </a:p>
          <a:p>
            <a:pPr lvl="2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Unanimity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2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Commitment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</a:t>
            </a:r>
            <a:endParaRPr lang="tr-T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5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Desire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Individuation</a:t>
            </a:r>
            <a:endParaRPr lang="tr-TR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6D2FB-E739-428B-B06F-25B30372BB79}" type="slidenum">
              <a:rPr lang="en-US"/>
              <a:pPr/>
              <a:t>13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5616" y="764704"/>
            <a:ext cx="7848872" cy="5328592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en-US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larger the group, the more 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a point.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(1955),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varied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size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He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found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produced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1, 3 a lot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2.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However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increasing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size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4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lead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significant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increase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Greater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size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trustworthy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2000" b="1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 Unanimity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unanimous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great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not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united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decreases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Even one dissenter dramatically drops conformity.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disagrees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indicates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room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doubt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wrong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b="1" dirty="0">
              <a:solidFill>
                <a:schemeClr val="folHlink"/>
              </a:solidFill>
            </a:endParaRPr>
          </a:p>
          <a:p>
            <a:pPr lvl="1"/>
            <a:endParaRPr lang="en-US" b="1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6D2FB-E739-428B-B06F-25B30372BB79}" type="slidenum">
              <a:rPr lang="en-US"/>
              <a:pPr/>
              <a:t>14</a:t>
            </a:fld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5616" y="764704"/>
            <a:ext cx="7848872" cy="5328592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Commitment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Strength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bonds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btw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Greater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commitment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;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greater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confirm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Commitment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both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+ &amp; - )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keep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tr-TR" sz="1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Forces</a:t>
            </a:r>
            <a:r>
              <a:rPr lang="tr-TR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members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believing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accomplishes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goals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benefits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belonging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tr-TR" sz="1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Forces</a:t>
            </a:r>
            <a:r>
              <a:rPr lang="tr-TR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few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alternatives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investment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Desire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Individuation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willingness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things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/her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differentiate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him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/her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comfortable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blending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look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distinctiveness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High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individuation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distinctive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ways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clothing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unique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possesions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distinctive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nicknames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High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individuation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compliant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critical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polite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. </a:t>
            </a:r>
            <a:endParaRPr lang="en-US" b="1" i="1" dirty="0">
              <a:solidFill>
                <a:schemeClr val="folHlink"/>
              </a:solidFill>
            </a:endParaRPr>
          </a:p>
          <a:p>
            <a:pPr lvl="1"/>
            <a:endParaRPr lang="en-US" b="1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B8383-7E2A-48FB-AC23-3514C8753F02}" type="slidenum">
              <a:rPr lang="en-US"/>
              <a:pPr/>
              <a:t>15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836712"/>
            <a:ext cx="7499350" cy="4800600"/>
          </a:xfrm>
        </p:spPr>
        <p:txBody>
          <a:bodyPr/>
          <a:lstStyle/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Minority </a:t>
            </a:r>
            <a:r>
              <a:rPr lang="en-US" sz="20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0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: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members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minority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over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foreceful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minority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idea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unique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perspective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can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change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position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1187624" y="3068960"/>
            <a:ext cx="712879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>
                <a:solidFill>
                  <a:schemeClr val="folHlink"/>
                </a:solidFill>
              </a:rPr>
              <a:t>   </a:t>
            </a:r>
            <a:r>
              <a:rPr lang="tr-TR" sz="2000" dirty="0" err="1" smtClean="0"/>
              <a:t>Studies</a:t>
            </a:r>
            <a:r>
              <a:rPr lang="tr-TR" sz="2000" dirty="0" smtClean="0"/>
              <a:t> of </a:t>
            </a:r>
            <a:r>
              <a:rPr lang="en-US" sz="2000" dirty="0" err="1" smtClean="0">
                <a:solidFill>
                  <a:srgbClr val="002060"/>
                </a:solidFill>
              </a:rPr>
              <a:t>Moscovici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tr-TR" sz="2000" dirty="0" smtClean="0">
                <a:solidFill>
                  <a:srgbClr val="002060"/>
                </a:solidFill>
              </a:rPr>
              <a:t>(1985); </a:t>
            </a:r>
          </a:p>
          <a:p>
            <a:pPr lvl="1"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2000" dirty="0" smtClean="0">
                <a:solidFill>
                  <a:schemeClr val="folHlink"/>
                </a:solidFill>
              </a:rPr>
              <a:t>  </a:t>
            </a:r>
            <a:r>
              <a:rPr lang="tr-TR" dirty="0" err="1" smtClean="0"/>
              <a:t>Majority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subjects</a:t>
            </a:r>
            <a:r>
              <a:rPr lang="tr-TR" dirty="0" smtClean="0"/>
              <a:t>, </a:t>
            </a:r>
            <a:r>
              <a:rPr lang="tr-TR" dirty="0" err="1" smtClean="0"/>
              <a:t>minority</a:t>
            </a:r>
            <a:r>
              <a:rPr lang="tr-TR" dirty="0" smtClean="0"/>
              <a:t>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confederates</a:t>
            </a:r>
            <a:r>
              <a:rPr lang="tr-TR" dirty="0" smtClean="0"/>
              <a:t>.</a:t>
            </a:r>
            <a:endParaRPr lang="en-US" dirty="0" smtClean="0"/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Part</a:t>
            </a:r>
            <a:r>
              <a:rPr lang="tr-TR" dirty="0" smtClean="0"/>
              <a:t>.s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en-US" dirty="0" smtClean="0"/>
              <a:t> rate color of slides; all slides are blue w/variation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groups</a:t>
            </a:r>
            <a:r>
              <a:rPr lang="tr-TR" dirty="0" smtClean="0"/>
              <a:t> (no </a:t>
            </a:r>
            <a:r>
              <a:rPr lang="tr-TR" dirty="0" err="1" smtClean="0"/>
              <a:t>confederates</a:t>
            </a:r>
            <a:r>
              <a:rPr lang="tr-TR" dirty="0" smtClean="0"/>
              <a:t>)- </a:t>
            </a:r>
            <a:r>
              <a:rPr lang="tr-TR" dirty="0" err="1" smtClean="0"/>
              <a:t>described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en-US" dirty="0" smtClean="0"/>
              <a:t>slides green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en-US" dirty="0" smtClean="0"/>
              <a:t>In experimental groups, about a third of participants report</a:t>
            </a:r>
            <a:r>
              <a:rPr lang="tr-TR" dirty="0" smtClean="0"/>
              <a:t>ed </a:t>
            </a:r>
            <a:r>
              <a:rPr lang="tr-TR" dirty="0" err="1" smtClean="0"/>
              <a:t>that</a:t>
            </a:r>
            <a:r>
              <a:rPr lang="en-US" dirty="0" smtClean="0"/>
              <a:t> at least one slide </a:t>
            </a:r>
            <a:r>
              <a:rPr lang="tr-TR" dirty="0" err="1" smtClean="0"/>
              <a:t>was</a:t>
            </a:r>
            <a:r>
              <a:rPr lang="en-US" dirty="0" smtClean="0"/>
              <a:t> green.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dirty="0" smtClean="0"/>
              <a:t>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minority</a:t>
            </a:r>
            <a:r>
              <a:rPr lang="tr-TR" dirty="0" smtClean="0"/>
              <a:t> </a:t>
            </a:r>
            <a:r>
              <a:rPr lang="tr-TR" dirty="0" err="1" smtClean="0"/>
              <a:t>view</a:t>
            </a:r>
            <a:r>
              <a:rPr lang="tr-TR" dirty="0" smtClean="0"/>
              <a:t> had a </a:t>
            </a:r>
            <a:r>
              <a:rPr lang="tr-TR" dirty="0" err="1" smtClean="0"/>
              <a:t>noticable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naive</a:t>
            </a:r>
            <a:r>
              <a:rPr lang="tr-TR" dirty="0" smtClean="0"/>
              <a:t> </a:t>
            </a:r>
            <a:r>
              <a:rPr lang="tr-TR" dirty="0" err="1" smtClean="0"/>
              <a:t>majority</a:t>
            </a:r>
            <a:r>
              <a:rPr lang="tr-TR" dirty="0" smtClean="0"/>
              <a:t>. </a:t>
            </a:r>
            <a:endParaRPr lang="en-US" dirty="0"/>
          </a:p>
        </p:txBody>
      </p:sp>
      <p:pic>
        <p:nvPicPr>
          <p:cNvPr id="9" name="8 Resim" descr="url-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76672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BC79B-C0EB-4BAA-BAA4-EFCB6387B567}" type="slidenum">
              <a:rPr lang="en-US"/>
              <a:pPr/>
              <a:t>16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692696"/>
            <a:ext cx="7499350" cy="4872608"/>
          </a:xfrm>
        </p:spPr>
        <p:txBody>
          <a:bodyPr/>
          <a:lstStyle/>
          <a:p>
            <a:pPr>
              <a:lnSpc>
                <a:spcPct val="12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To be effective, a minority must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Consistent in its 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osition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here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must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consistency over time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agreement among the members of the minority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Clr>
                <a:srgbClr val="C00000"/>
              </a:buClr>
              <a:buNone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signifies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minorities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confidence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certainity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Not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Rigid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but 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Flexible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If minority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inflexible, rigid, uncompromising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dogmatic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change the views of the majority.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minority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appear flexible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compromising, likely to be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perceived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as less extreme,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more cooperative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reasonable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change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views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Otherwise 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imilar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ajority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Minority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should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majority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respects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except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particular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attitude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question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C00000"/>
              </a:buClr>
              <a:buNone/>
            </a:pPr>
            <a:r>
              <a:rPr lang="tr-TR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member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Republican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tries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convince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Republicans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successful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member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Democratic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tries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convince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Rebuplicans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 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326AE-76BA-41C4-A865-89E12179E28D}" type="slidenum">
              <a:rPr lang="en-US"/>
              <a:pPr/>
              <a:t>17</a:t>
            </a:fld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499350" cy="4872608"/>
          </a:xfrm>
        </p:spPr>
        <p:txBody>
          <a:bodyPr/>
          <a:lstStyle/>
          <a:p>
            <a:pPr>
              <a:lnSpc>
                <a:spcPct val="125000"/>
              </a:lnSpc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basic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ways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directly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2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drive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airport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money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smoke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at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home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doing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asked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even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prefer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responding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Sometimes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seemingly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reason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Mindless 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onformity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complying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even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no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logical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justification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Langer</a:t>
            </a:r>
            <a:r>
              <a:rPr lang="tr-T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(1978)</a:t>
            </a:r>
            <a:r>
              <a:rPr lang="en-US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 “placebo reason” (“Can I use the copier now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because I have to make copies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?”)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increases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compliance over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no reason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and almost as much as a real reason (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“because I’m in a rush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”).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Response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habit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asks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gives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reason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18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1988840"/>
            <a:ext cx="7133728" cy="3999657"/>
          </a:xfrm>
        </p:spPr>
        <p:txBody>
          <a:bodyPr/>
          <a:lstStyle/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Rewards</a:t>
            </a:r>
          </a:p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Coercion</a:t>
            </a:r>
          </a:p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Expertise</a:t>
            </a:r>
          </a:p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Information</a:t>
            </a:r>
          </a:p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Referent Power</a:t>
            </a:r>
          </a:p>
          <a:p>
            <a:pPr marL="808038" lvl="1" indent="-5334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AutoNum type="arabicPeriod"/>
            </a:pP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Legitimate 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Power </a:t>
            </a:r>
            <a:r>
              <a:rPr lang="en-US" sz="2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Helplessness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160462" lvl="2" indent="-457200">
              <a:lnSpc>
                <a:spcPct val="150000"/>
              </a:lnSpc>
              <a:buClr>
                <a:srgbClr val="C00000"/>
              </a:buClr>
            </a:pPr>
            <a:endParaRPr lang="en-US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43608" y="620688"/>
            <a:ext cx="810039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chemeClr val="folHlink"/>
                </a:solidFill>
              </a:rPr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can </a:t>
            </a:r>
            <a:r>
              <a:rPr lang="tr-TR" sz="2000" dirty="0" err="1" smtClean="0"/>
              <a:t>influence</a:t>
            </a:r>
            <a:r>
              <a:rPr lang="tr-TR" sz="2000" dirty="0" smtClean="0"/>
              <a:t> </a:t>
            </a:r>
            <a:r>
              <a:rPr lang="tr-TR" sz="2000" dirty="0" err="1" smtClean="0"/>
              <a:t>each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in a </a:t>
            </a:r>
            <a:r>
              <a:rPr lang="tr-TR" sz="2000" dirty="0" err="1" smtClean="0"/>
              <a:t>variety</a:t>
            </a:r>
            <a:r>
              <a:rPr lang="tr-TR" sz="2000" dirty="0" smtClean="0"/>
              <a:t> of </a:t>
            </a:r>
            <a:r>
              <a:rPr lang="tr-TR" sz="2000" dirty="0" err="1" smtClean="0"/>
              <a:t>ways</a:t>
            </a:r>
            <a:r>
              <a:rPr lang="tr-TR" sz="2000" dirty="0" smtClean="0"/>
              <a:t>.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sz="2000" dirty="0" err="1" smtClean="0"/>
              <a:t>Raven</a:t>
            </a:r>
            <a:r>
              <a:rPr lang="tr-TR" sz="2000" dirty="0" smtClean="0"/>
              <a:t> et al. (1959) </a:t>
            </a:r>
            <a:r>
              <a:rPr lang="tr-TR" sz="2000" dirty="0" err="1" smtClean="0"/>
              <a:t>identified</a:t>
            </a:r>
            <a:r>
              <a:rPr lang="tr-TR" sz="2000" dirty="0" smtClean="0"/>
              <a:t>  </a:t>
            </a:r>
            <a:r>
              <a:rPr lang="en-US" sz="2000" b="1" i="1" dirty="0" smtClean="0"/>
              <a:t>Six </a:t>
            </a:r>
            <a:r>
              <a:rPr lang="en-US" sz="2000" b="1" i="1" dirty="0"/>
              <a:t>Bases of Social </a:t>
            </a:r>
            <a:r>
              <a:rPr lang="en-US" sz="2000" b="1" i="1" dirty="0" smtClean="0"/>
              <a:t>Power</a:t>
            </a:r>
            <a:r>
              <a:rPr lang="tr-TR" sz="2000" dirty="0" smtClean="0"/>
              <a:t>: </a:t>
            </a:r>
            <a:endParaRPr lang="en-US" sz="200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11" name="10 Resim" descr="personal-power-patch-272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628800"/>
            <a:ext cx="25908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C00000"/>
              </a:buClr>
              <a:buSzTx/>
              <a:buFont typeface="Wingdings" pitchFamily="2" charset="2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Rewards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Ability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provide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promise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outcomes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 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- Can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(e.g.,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friendly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smile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(e.g.,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money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brush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I’ll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take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cinema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Font typeface="+mj-lt"/>
              <a:buAutoNum type="arabicPeriod" startAt="2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Coercion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Ability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provide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tr-TR" sz="2000" b="1" i="1" dirty="0" err="1" smtClean="0">
                <a:latin typeface="Arial" pitchFamily="34" charset="0"/>
                <a:cs typeface="Arial" pitchFamily="34" charset="0"/>
              </a:rPr>
              <a:t>outcomes</a:t>
            </a:r>
            <a:r>
              <a:rPr lang="tr-TR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Can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range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physical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punishment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disapproval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brush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I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not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allow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watch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tv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Font typeface="+mj-lt"/>
              <a:buAutoNum type="arabicPeriod" startAt="3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Expertise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Special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knowledge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training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skills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follow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advices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experts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belive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knowledge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us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achieve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our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goals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dentist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tells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brush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twice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      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2000" b="1" dirty="0" smtClean="0">
              <a:solidFill>
                <a:schemeClr val="folHlink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en-US" sz="2000" b="1" dirty="0">
              <a:solidFill>
                <a:schemeClr val="folHlink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Expertise</a:t>
            </a:r>
          </a:p>
          <a:p>
            <a:pPr marL="533400" indent="-533400">
              <a:buClr>
                <a:srgbClr val="C00000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Information</a:t>
            </a:r>
          </a:p>
          <a:p>
            <a:pPr marL="533400" indent="-533400">
              <a:buClr>
                <a:srgbClr val="C00000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Referent Power</a:t>
            </a:r>
          </a:p>
          <a:p>
            <a:pPr marL="533400" indent="-533400">
              <a:buClr>
                <a:srgbClr val="C00000"/>
              </a:buClr>
              <a:buSzTx/>
              <a:buFont typeface="Wingdings" pitchFamily="2" charset="2"/>
              <a:buAutoNum type="arabicPeriod"/>
            </a:pP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Legitimate Authority</a:t>
            </a:r>
          </a:p>
          <a:p>
            <a:pPr marL="914400" lvl="1" indent="-457200">
              <a:buClr>
                <a:srgbClr val="C00000"/>
              </a:buClr>
            </a:pPr>
            <a:r>
              <a:rPr lang="en-US" sz="2000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Power of Helplessness</a:t>
            </a:r>
          </a:p>
          <a:p>
            <a:pPr marL="914400" lvl="1" indent="-457200">
              <a:buClr>
                <a:srgbClr val="C00000"/>
              </a:buClr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9DF2F-D655-4875-B343-6C3A6DF9CAD0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88640"/>
            <a:ext cx="7499350" cy="72008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 Black" pitchFamily="34" charset="0"/>
              </a:rPr>
              <a:t>Social Influence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908720"/>
            <a:ext cx="7818834" cy="533968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ind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.’s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beh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is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influenced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by</a:t>
            </a:r>
            <a:endParaRPr lang="tr-T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groups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i="1" u="sng" dirty="0" smtClean="0">
              <a:solidFill>
                <a:schemeClr val="folHlin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i="1" u="sng" dirty="0" smtClean="0">
              <a:solidFill>
                <a:schemeClr val="folHlink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i="1" u="sng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Three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latin typeface="Arial" pitchFamily="34" charset="0"/>
                <a:cs typeface="Arial" pitchFamily="34" charset="0"/>
              </a:rPr>
              <a:t>types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lv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Conformity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Clr>
                <a:srgbClr val="C00000"/>
              </a:buCl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-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Voluntarily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performing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also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it. </a:t>
            </a:r>
          </a:p>
          <a:p>
            <a:pPr lv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Compliance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Clr>
                <a:srgbClr val="C00000"/>
              </a:buClr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-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Doing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what we are asked to do even if we prefer not to</a:t>
            </a:r>
          </a:p>
          <a:p>
            <a:pPr lvl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Obedience to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Authority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Clr>
                <a:srgbClr val="C00000"/>
              </a:buClr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-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Complying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with a person or group perceived to be a legitimate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b="1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Resim" descr="93 Conform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620688"/>
            <a:ext cx="2988840" cy="1859192"/>
          </a:xfrm>
          <a:prstGeom prst="rect">
            <a:avLst/>
          </a:prstGeom>
        </p:spPr>
      </p:pic>
      <p:pic>
        <p:nvPicPr>
          <p:cNvPr id="7" name="6 Resim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8104" y="4841776"/>
            <a:ext cx="3384376" cy="17555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620688"/>
            <a:ext cx="7776864" cy="3914329"/>
          </a:xfrm>
        </p:spPr>
        <p:txBody>
          <a:bodyPr/>
          <a:lstStyle/>
          <a:p>
            <a:pPr marL="533400" indent="-533400">
              <a:buClr>
                <a:srgbClr val="C00000"/>
              </a:buClr>
              <a:buSzTx/>
              <a:buAutoNum type="arabicPeriod" startAt="4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Information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logical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arguments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Persuasive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message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not an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expert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don’t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bursh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cavities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hurt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Font typeface="+mj-lt"/>
              <a:buAutoNum type="arabicPeriod" startAt="5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Referent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Power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based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identification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identify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foster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Idnetifying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wanting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voluntarily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copy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do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ask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big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Sam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always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brushes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Font typeface="+mj-lt"/>
              <a:buAutoNum type="arabicPeriod" startAt="6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Legitimate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right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ask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certain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norms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legal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laws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permit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those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..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I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telling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brush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teeth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C00000"/>
              </a:buClr>
              <a:buSzTx/>
              <a:buFont typeface="+mj-lt"/>
              <a:buAutoNum type="arabicPeriod" startAt="6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Legitimate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</a:p>
          <a:p>
            <a:pPr marL="1054100" lvl="2" indent="-533400"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Power</a:t>
            </a:r>
            <a:r>
              <a:rPr lang="tr-T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1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Helplessness</a:t>
            </a:r>
            <a:r>
              <a:rPr lang="tr-TR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Special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case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legitimate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Child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taking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off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snow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boots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blind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price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product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market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An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eldery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crossing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road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1677035" lvl="5" indent="-533400">
              <a:buClr>
                <a:srgbClr val="C00000"/>
              </a:buClr>
              <a:buFont typeface="Wingdings" pitchFamily="2" charset="2"/>
              <a:buChar char="§"/>
            </a:pPr>
            <a:r>
              <a:rPr lang="tr-TR" sz="1000" dirty="0" smtClean="0">
                <a:latin typeface="Arial" pitchFamily="34" charset="0"/>
                <a:cs typeface="Arial" pitchFamily="34" charset="0"/>
              </a:rPr>
              <a:t>   .       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is in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powerless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helpless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position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-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comply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of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tr-TR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norm of </a:t>
            </a:r>
            <a:r>
              <a:rPr lang="tr-TR" sz="1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responsibility</a:t>
            </a:r>
            <a:r>
              <a:rPr lang="tr-TR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norm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dictating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should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depend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on us</a:t>
            </a:r>
            <a:r>
              <a:rPr lang="tr-TR" sz="1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/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obl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obligation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Caution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(!):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constantly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claim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be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helpless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come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themselves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  </a:t>
            </a:r>
          </a:p>
          <a:p>
            <a:pPr marL="1677035" lvl="5" indent="-533400">
              <a:buClr>
                <a:srgbClr val="C0000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incompetent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3400" indent="-533400">
              <a:buClr>
                <a:srgbClr val="C00000"/>
              </a:buClr>
              <a:buSzTx/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Tx/>
              <a:buNone/>
            </a:pPr>
            <a:r>
              <a:rPr lang="tr-TR" sz="2000" b="1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4 Resim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2924944"/>
            <a:ext cx="2088232" cy="280831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q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/>
            </a:pP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Foot-in-the-Door Technique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First make a small request, then a large one.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small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/he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likely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larger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desire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view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themselves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consistent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small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become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involved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committed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issue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 startAt="2"/>
            </a:pP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Door-in-the-Face Technique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First make an unreasonably large request, then a smaller one.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volunteer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huge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time;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refuse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researcher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says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perhaps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much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smaller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commitment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time. 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reduce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demands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thinks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compromising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amount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seems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smaller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 startAt="2"/>
            </a:pPr>
            <a:endParaRPr lang="en-US" sz="20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Pct val="100000"/>
              <a:buFont typeface="+mj-lt"/>
              <a:buAutoNum type="arabicPeriod" startAt="2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Pct val="100000"/>
              <a:buFont typeface="+mj-lt"/>
              <a:buAutoNum type="arabicPeriod" startAt="2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002060"/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 startAt="3"/>
            </a:pP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Law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Ball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Technique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First make a reasonable request; then reveal further costs</a:t>
            </a:r>
            <a:endParaRPr lang="tr-TR" sz="2000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Giving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incomplete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later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tell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whole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story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Researcher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calls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agree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he/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tells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be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scheduled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Saturday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at 7.00 A.M. </a:t>
            </a: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 startAt="4"/>
            </a:pP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That’s-Not-All Technique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First make a large request, then offer a bonus or discount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Make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improve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offer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tr-TR" sz="1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Salesperson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desribes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microwave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customer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quotes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price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While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customer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thinking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sales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says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 ‘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is not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all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Today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special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discount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oven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we’ll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give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you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five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microwave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dishes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i="1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tr-TR" sz="1800" b="1" i="1" dirty="0" smtClean="0">
                <a:latin typeface="Arial" pitchFamily="34" charset="0"/>
                <a:cs typeface="Arial" pitchFamily="34" charset="0"/>
              </a:rPr>
              <a:t>’’. </a:t>
            </a:r>
            <a:endParaRPr lang="en-US" sz="1800" b="1" i="1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Pct val="100000"/>
              <a:buFont typeface="+mj-lt"/>
              <a:buAutoNum type="arabicPeriod" startAt="2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Techniques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rgbClr val="002060"/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Font typeface="+mj-lt"/>
              <a:buAutoNum type="arabicPeriod" startAt="5"/>
            </a:pP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Technique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Make an unusual request to disrupt target’s mindless refusal script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-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Capture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target’s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interest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increase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chances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compliance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request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9750" indent="-457200">
              <a:buClr>
                <a:srgbClr val="C00000"/>
              </a:buClr>
              <a:buSzPct val="100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 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rgbClr val="C00000"/>
              </a:buClr>
              <a:buSzPct val="100000"/>
              <a:buFont typeface="+mj-lt"/>
              <a:buAutoNum type="arabicPeriod" startAt="2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mpliance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4 Resim" descr="index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3356992"/>
            <a:ext cx="5976664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764704"/>
            <a:ext cx="7776864" cy="3770313"/>
          </a:xfrm>
        </p:spPr>
        <p:txBody>
          <a:bodyPr/>
          <a:lstStyle/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Obedience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six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bases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perceive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legitimate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authority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goverment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has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right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ask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taxes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generals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right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ask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soldiers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obey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rules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Obedience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based on the belief that authorities have the right to make requests.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People are more likely to obey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they receive benefits from belonging </a:t>
            </a:r>
            <a:endParaRPr lang="tr-TR" sz="1800" i="1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buClr>
                <a:srgbClr val="002060"/>
              </a:buClr>
              <a:buNone/>
            </a:pP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to the group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people feel fairly treated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people trust authorities’ motives</a:t>
            </a:r>
          </a:p>
          <a:p>
            <a:pPr lvl="1">
              <a:lnSpc>
                <a:spcPct val="12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people identify with the group</a:t>
            </a:r>
          </a:p>
          <a:p>
            <a:pPr marL="533400" indent="-533400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6" name="5 Resim" descr="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2160" y="3356992"/>
            <a:ext cx="2664296" cy="318318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692696"/>
            <a:ext cx="7776864" cy="3842321"/>
          </a:xfrm>
        </p:spPr>
        <p:txBody>
          <a:bodyPr/>
          <a:lstStyle/>
          <a:p>
            <a:pPr marL="533400" indent="-533400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Crimes</a:t>
            </a:r>
            <a:r>
              <a:rPr lang="tr-T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Obedience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happens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when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demands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authorities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conflict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our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beliefs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values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Crimes of obedience</a:t>
            </a:r>
            <a:r>
              <a:rPr lang="tr-TR" sz="20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Kelman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Hamilton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1989)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when the demands of authorities are immoral or illegal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3400" indent="-533400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Ex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soldiers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obey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orders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torture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civilians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5"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“Eichmann defense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Adolph Eichmann’s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claim that he was “just following orders” when he supervised the murder of 6 million Jews in Nazi Germany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5">
              <a:lnSpc>
                <a:spcPct val="120000"/>
              </a:lnSpc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extreme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forms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obedience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commonplace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executives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ask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employees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violate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law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political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leader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asking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unethical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campaign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practices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5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8" name="7 Resim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852937"/>
            <a:ext cx="1368152" cy="1728192"/>
          </a:xfrm>
          <a:prstGeom prst="rect">
            <a:avLst/>
          </a:prstGeom>
        </p:spPr>
      </p:pic>
      <p:pic>
        <p:nvPicPr>
          <p:cNvPr id="11" name="10 Resim" descr="images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52120" y="3861048"/>
            <a:ext cx="3006080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692696"/>
            <a:ext cx="7776864" cy="3842321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Milgram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Experiments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annihilation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Jewish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could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not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have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happened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without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cooperation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thousands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ordinary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citizens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did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comply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with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Nazi </a:t>
            </a:r>
            <a:r>
              <a:rPr lang="tr-TR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regime</a:t>
            </a:r>
            <a:r>
              <a:rPr lang="tr-TR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8" indent="-457200"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Stanley</a:t>
            </a: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Milgram</a:t>
            </a: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(1963-1974);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designed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series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7" indent="-457200"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laboratory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experiments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understand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obedience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7" indent="-457200"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8" indent="-457200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were assigned to serve as the “Teacher”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administer shocks to the “Learner” (a confederate).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 lvl="8" indent="-457200"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teacher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sat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front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large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shock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machine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8" indent="-45720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Shock levels ranged from 15 to 450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mv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8" indent="-457200"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learner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put in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chair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another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room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8" indent="-457200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Milgram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was interested in the point at which people would disobey the experimenter in the face of the learner’s protests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lnSpc>
                <a:spcPct val="90000"/>
              </a:lnSpc>
            </a:pPr>
            <a:endParaRPr lang="en-US" dirty="0" smtClean="0">
              <a:solidFill>
                <a:srgbClr val="002060"/>
              </a:solidFill>
            </a:endParaRPr>
          </a:p>
          <a:p>
            <a:pPr lvl="5">
              <a:buNone/>
            </a:pP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10" name="9 Resim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276872"/>
            <a:ext cx="1609725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692696"/>
            <a:ext cx="7776864" cy="3842321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Milgram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Experiments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7" indent="-457200"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solidFill>
                <a:srgbClr val="002060"/>
              </a:solidFill>
            </a:endParaRPr>
          </a:p>
          <a:p>
            <a:pPr lvl="5">
              <a:buNone/>
            </a:pP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284984"/>
            <a:ext cx="734481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7 Resim" descr="images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1196752"/>
            <a:ext cx="2466975" cy="1847850"/>
          </a:xfrm>
          <a:prstGeom prst="rect">
            <a:avLst/>
          </a:prstGeom>
        </p:spPr>
      </p:pic>
      <p:pic>
        <p:nvPicPr>
          <p:cNvPr id="11" name="10 Resim" descr="images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51920" y="1196752"/>
            <a:ext cx="2514600" cy="1891283"/>
          </a:xfrm>
          <a:prstGeom prst="rect">
            <a:avLst/>
          </a:prstGeom>
        </p:spPr>
      </p:pic>
      <p:pic>
        <p:nvPicPr>
          <p:cNvPr id="12" name="11 Resim" descr="images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1196752"/>
            <a:ext cx="2409825" cy="189547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548680"/>
            <a:ext cx="7776864" cy="398633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Milgram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Experiments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series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18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experiments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Milgram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identified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conditions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increase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decrease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obedience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feel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responsible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emphasized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suffering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victim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reduced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obedience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Variations decreasing obedience</a:t>
            </a:r>
            <a:r>
              <a:rPr lang="tr-TR" sz="1800" b="1" i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endParaRPr lang="en-US" sz="1800" b="1" i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Increasing closeness of learner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Increasing distance of experimenter</a:t>
            </a:r>
          </a:p>
          <a:p>
            <a:pPr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Two other teachers quit</a:t>
            </a:r>
          </a:p>
          <a:p>
            <a:pPr lvl="1">
              <a:lnSpc>
                <a:spcPct val="90000"/>
              </a:lnSpc>
            </a:pPr>
            <a:endParaRPr lang="en-US" dirty="0" smtClean="0">
              <a:solidFill>
                <a:srgbClr val="002060"/>
              </a:solidFill>
            </a:endParaRPr>
          </a:p>
          <a:p>
            <a:pPr lvl="5">
              <a:buNone/>
            </a:pP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717032"/>
            <a:ext cx="8784976" cy="2973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076056" y="2276872"/>
            <a:ext cx="388200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82575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Variations increasing obedience</a:t>
            </a:r>
          </a:p>
          <a:p>
            <a:pPr marL="639763" lvl="1" indent="-236538" eaLnBrk="0" hangingPunct="0">
              <a:spcBef>
                <a:spcPts val="55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Watching a peer give shocks</a:t>
            </a:r>
          </a:p>
          <a:p>
            <a:pPr marL="639763" lvl="1" indent="-236538" eaLnBrk="0" hangingPunct="0">
              <a:spcBef>
                <a:spcPts val="55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Two other teachers continue</a:t>
            </a:r>
            <a:endParaRPr kumimoji="0" lang="tr-TR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639763" lvl="1" indent="-236538" eaLnBrk="0" hangingPunct="0">
              <a:spcBef>
                <a:spcPts val="550"/>
              </a:spcBef>
              <a:buClr>
                <a:srgbClr val="C00000"/>
              </a:buClr>
              <a:buFont typeface="Wingdings" pitchFamily="2" charset="2"/>
              <a:buChar char="§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Presence of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experimenter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Taylor, 2006, Prentice Hall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E855-12D9-4902-B1F3-919FC0A8106F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836712"/>
            <a:ext cx="7772400" cy="5640288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Conformity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Changing one’s beliefs or behavior to be consistent with group standards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need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along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acceptance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harmony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hand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valuing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individualism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worrying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can be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pressured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against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personal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beliefs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2000" dirty="0" smtClean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When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is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is a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social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good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when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is </a:t>
            </a:r>
            <a:r>
              <a:rPr lang="tr-T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harmful</a:t>
            </a:r>
            <a:r>
              <a:rPr lang="tr-T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2">
              <a:lnSpc>
                <a:spcPct val="90000"/>
              </a:lnSpc>
              <a:buNone/>
            </a:pPr>
            <a:endParaRPr lang="tr-TR" dirty="0" smtClean="0">
              <a:solidFill>
                <a:schemeClr val="folHlink"/>
              </a:solidFill>
            </a:endParaRPr>
          </a:p>
        </p:txBody>
      </p:sp>
      <p:pic>
        <p:nvPicPr>
          <p:cNvPr id="7" name="6 Resim" descr="farside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4077072"/>
            <a:ext cx="5904656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AB6B1-795E-4D9B-BA93-7F49F5E986A1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7624" y="548680"/>
            <a:ext cx="7776864" cy="3986337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Milgram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Experiments</a:t>
            </a:r>
            <a:endParaRPr lang="tr-TR" sz="2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Milgram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experiments illustrate the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“normality”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“banality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” of evil and the power of the social situation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-414000"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indent="-414000">
              <a:lnSpc>
                <a:spcPct val="15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People sometimes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do resist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pressures to obey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When victims’ suffering is salient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When person feels responsible for their actions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When others model disobedience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When people are encouraged to question authority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002060"/>
              </a:buClr>
              <a:buNone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Milgram’s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started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debate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ethics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psychological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research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researchers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criticized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Milgram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exposing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participants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psychological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distress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embarrassment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loss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dignity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Clr>
                <a:srgbClr val="002060"/>
              </a:buClr>
              <a:buFont typeface="Wingdings" pitchFamily="2" charset="2"/>
              <a:buChar char="§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Clr>
                <a:srgbClr val="002060"/>
              </a:buClr>
              <a:buNone/>
            </a:pP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5">
              <a:buClr>
                <a:srgbClr val="002060"/>
              </a:buClr>
              <a:buNone/>
            </a:pPr>
            <a:endParaRPr lang="en-US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43608" y="0"/>
            <a:ext cx="7499350" cy="50405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: </a:t>
            </a:r>
            <a:r>
              <a:rPr lang="tr-TR" sz="2400" b="1" dirty="0" err="1" smtClean="0"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ea typeface="+mj-ea"/>
                <a:cs typeface="Arial" pitchFamily="34" charset="0"/>
              </a:rPr>
              <a:t>Obedience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E855-12D9-4902-B1F3-919FC0A8106F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836712"/>
            <a:ext cx="7772400" cy="5640288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important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; 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Sherif’s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Ash’s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Studies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Guess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Dark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Sherif’s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Autokinetic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Effect Study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 sat in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darkened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room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watched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single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point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light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Participants estimated the apparent 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15000"/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(but illusory) movement of a light.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When alone, estimates varied from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1-2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inches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to 800 feet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ambigous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situation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series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experiements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Sherif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put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</a:t>
            </a:r>
          </a:p>
          <a:p>
            <a:pPr>
              <a:buClr>
                <a:srgbClr val="002060"/>
              </a:buCl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 in groups of 2 or 3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Each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participant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gave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his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response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loud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over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time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.s’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estimates converged.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The effect of group influence persisted 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when individuals were alone again.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Demonstrated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emergence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norm (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standard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judging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light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tr-TR" sz="2000" dirty="0" smtClean="0">
              <a:solidFill>
                <a:schemeClr val="folHlink"/>
              </a:solidFill>
            </a:endParaRPr>
          </a:p>
        </p:txBody>
      </p:sp>
      <p:pic>
        <p:nvPicPr>
          <p:cNvPr id="8" name="Picture 4" descr="Lilac-Chas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852936"/>
            <a:ext cx="2304752" cy="3132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E855-12D9-4902-B1F3-919FC0A8106F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836712"/>
            <a:ext cx="7772400" cy="5640288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Guess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Dark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Sherif’s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Autokinetic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Effect Study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variation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Sherif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examined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could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.s’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(1-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1-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deliberatly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lower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higher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Real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began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uncertain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ambigous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norm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established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consistent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transfers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midyear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adopts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norms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dress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already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established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tr-TR" sz="2000" dirty="0" smtClean="0">
              <a:solidFill>
                <a:schemeClr val="folHlink"/>
              </a:solidFill>
            </a:endParaRPr>
          </a:p>
        </p:txBody>
      </p:sp>
      <p:pic>
        <p:nvPicPr>
          <p:cNvPr id="8" name="Picture 4" descr="Lilac-Chas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772816"/>
            <a:ext cx="196026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E855-12D9-4902-B1F3-919FC0A8106F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60648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836712"/>
            <a:ext cx="7772400" cy="5640288"/>
          </a:xfrm>
        </p:spPr>
        <p:txBody>
          <a:bodyPr/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Guess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Dark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Sherif’s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Autokinetic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Effect Study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variation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Sherif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examined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whether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he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could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SzPct val="100000"/>
              <a:buNone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influence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.s’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.s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their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person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group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None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     (1-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; 1-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deliberatly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made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lower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higher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real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subject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r>
              <a:rPr lang="tr-TR" sz="1800" dirty="0" smtClean="0">
                <a:latin typeface="Arial" pitchFamily="34" charset="0"/>
                <a:cs typeface="Arial" pitchFamily="34" charset="0"/>
              </a:rPr>
              <a:t>Real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part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began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give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estimates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002060"/>
              </a:buClr>
              <a:buNone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similar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confederate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2060"/>
              </a:buClr>
              <a:buNone/>
            </a:pP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uncertain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ambigous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situations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tend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norm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established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consistent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peer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18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>
                  <a:lumMod val="50000"/>
                </a:schemeClr>
              </a:buClr>
              <a:buSzPct val="100000"/>
              <a:buNone/>
            </a:pPr>
            <a:r>
              <a:rPr lang="tr-TR" sz="1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</a:t>
            </a:r>
            <a:r>
              <a:rPr lang="tr-TR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student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who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transfers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new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midyear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adopts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norms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dress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already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established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by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other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students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class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tr-TR" sz="2000" dirty="0" smtClean="0">
              <a:solidFill>
                <a:schemeClr val="folHlink"/>
              </a:solidFill>
            </a:endParaRPr>
          </a:p>
        </p:txBody>
      </p:sp>
      <p:pic>
        <p:nvPicPr>
          <p:cNvPr id="8" name="Picture 4" descr="Lilac-Chase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772816"/>
            <a:ext cx="196026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169-C0CE-4F05-BAFE-834582013E1E}" type="slidenum">
              <a:rPr lang="en-US"/>
              <a:pPr/>
              <a:t>7</a:t>
            </a:fld>
            <a:endParaRPr lang="en-US"/>
          </a:p>
        </p:txBody>
      </p:sp>
      <p:pic>
        <p:nvPicPr>
          <p:cNvPr id="880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15616" y="1268760"/>
            <a:ext cx="7515225" cy="4114800"/>
          </a:xfrm>
          <a:noFill/>
          <a:ln/>
        </p:spPr>
      </p:pic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1403648" y="558924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Asch Line Judgment Study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1043608" y="6093296"/>
            <a:ext cx="810039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Which line on the right best resembles the one on the left?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1115616" y="764704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Plain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Ash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Studies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C2169-C0CE-4F05-BAFE-834582013E1E}" type="slidenum">
              <a:rPr lang="en-US"/>
              <a:pPr/>
              <a:t>8</a:t>
            </a:fld>
            <a:endParaRPr lang="en-US"/>
          </a:p>
        </p:txBody>
      </p:sp>
      <p:pic>
        <p:nvPicPr>
          <p:cNvPr id="8806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259632" y="2708920"/>
            <a:ext cx="3744416" cy="2050175"/>
          </a:xfrm>
          <a:noFill/>
          <a:ln/>
        </p:spPr>
      </p:pic>
      <p:sp>
        <p:nvSpPr>
          <p:cNvPr id="88070" name="Text Box 6"/>
          <p:cNvSpPr txBox="1">
            <a:spLocks noChangeArrowheads="1"/>
          </p:cNvSpPr>
          <p:nvPr/>
        </p:nvSpPr>
        <p:spPr bwMode="auto">
          <a:xfrm>
            <a:off x="1115616" y="1196752"/>
            <a:ext cx="7632848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sz="2000" dirty="0" smtClean="0"/>
              <a:t> </a:t>
            </a:r>
            <a:r>
              <a:rPr lang="tr-TR" sz="2000" dirty="0" err="1" smtClean="0"/>
              <a:t>Ash</a:t>
            </a:r>
            <a:r>
              <a:rPr lang="tr-TR" sz="2000" dirty="0" smtClean="0"/>
              <a:t> </a:t>
            </a:r>
            <a:r>
              <a:rPr lang="tr-TR" sz="2000" dirty="0" err="1" smtClean="0"/>
              <a:t>wondered</a:t>
            </a:r>
            <a:r>
              <a:rPr lang="tr-TR" sz="2000" dirty="0" smtClean="0"/>
              <a:t> </a:t>
            </a:r>
            <a:r>
              <a:rPr lang="tr-TR" sz="2000" dirty="0" err="1" smtClean="0"/>
              <a:t>whether</a:t>
            </a:r>
            <a:r>
              <a:rPr lang="tr-TR" sz="2000" dirty="0" smtClean="0"/>
              <a:t> </a:t>
            </a:r>
            <a:r>
              <a:rPr lang="tr-TR" sz="2000" dirty="0" err="1" smtClean="0"/>
              <a:t>conformity</a:t>
            </a:r>
            <a:r>
              <a:rPr lang="tr-TR" sz="2000" dirty="0" smtClean="0"/>
              <a:t> </a:t>
            </a:r>
            <a:r>
              <a:rPr lang="tr-TR" sz="2000" dirty="0" err="1" smtClean="0"/>
              <a:t>occurs</a:t>
            </a:r>
            <a:r>
              <a:rPr lang="tr-TR" sz="2000" dirty="0" smtClean="0"/>
              <a:t> </a:t>
            </a:r>
            <a:r>
              <a:rPr lang="tr-TR" sz="2000" dirty="0" err="1" smtClean="0"/>
              <a:t>only</a:t>
            </a:r>
            <a:r>
              <a:rPr lang="tr-TR" sz="2000" dirty="0" smtClean="0"/>
              <a:t> in </a:t>
            </a:r>
            <a:r>
              <a:rPr lang="tr-TR" sz="2000" dirty="0" err="1" smtClean="0"/>
              <a:t>ambigous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confirm</a:t>
            </a:r>
            <a:r>
              <a:rPr lang="tr-TR" sz="2000" dirty="0" smtClean="0"/>
              <a:t> in </a:t>
            </a:r>
            <a:r>
              <a:rPr lang="tr-TR" sz="2000" dirty="0" err="1" smtClean="0"/>
              <a:t>clear</a:t>
            </a:r>
            <a:r>
              <a:rPr lang="tr-TR" sz="2000" dirty="0" smtClean="0"/>
              <a:t> </a:t>
            </a:r>
            <a:r>
              <a:rPr lang="tr-TR" sz="2000" dirty="0" err="1" smtClean="0"/>
              <a:t>situations</a:t>
            </a:r>
            <a:r>
              <a:rPr lang="tr-TR" sz="2000" dirty="0" smtClean="0"/>
              <a:t>, </a:t>
            </a:r>
            <a:r>
              <a:rPr lang="tr-TR" sz="2000" dirty="0" err="1" smtClean="0"/>
              <a:t>too</a:t>
            </a:r>
            <a:r>
              <a:rPr lang="tr-TR" sz="2000" dirty="0" smtClean="0"/>
              <a:t>? 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 </a:t>
            </a:r>
            <a:r>
              <a:rPr lang="tr-TR" dirty="0" err="1" smtClean="0"/>
              <a:t>Part</a:t>
            </a:r>
            <a:r>
              <a:rPr lang="tr-TR" dirty="0" smtClean="0"/>
              <a:t>.s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choose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 in </a:t>
            </a:r>
            <a:r>
              <a:rPr lang="tr-TR" dirty="0" err="1" smtClean="0"/>
              <a:t>length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standard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.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7" name="6 Metin kutusu"/>
          <p:cNvSpPr txBox="1"/>
          <p:nvPr/>
        </p:nvSpPr>
        <p:spPr>
          <a:xfrm>
            <a:off x="1115616" y="764704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060"/>
              </a:buClr>
              <a:buSzPct val="100000"/>
              <a:buFont typeface="Wingdings" pitchFamily="2" charset="2"/>
              <a:buChar char="v"/>
            </a:pPr>
            <a:r>
              <a:rPr lang="tr-T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Plain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As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Day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Ash</a:t>
            </a:r>
            <a:r>
              <a:rPr lang="tr-T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Studies</a:t>
            </a:r>
            <a:endParaRPr lang="tr-T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499350" cy="648072"/>
          </a:xfrm>
        </p:spPr>
        <p:txBody>
          <a:bodyPr>
            <a:normAutofit/>
          </a:bodyPr>
          <a:lstStyle/>
          <a:p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Social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Influence</a:t>
            </a:r>
            <a:r>
              <a:rPr lang="tr-TR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Conformity</a:t>
            </a:r>
            <a:endParaRPr lang="en-US" sz="2400" b="1" dirty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292080" y="2492896"/>
            <a:ext cx="3384376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.s </a:t>
            </a:r>
            <a:r>
              <a:rPr lang="tr-TR" dirty="0" err="1" smtClean="0"/>
              <a:t>asked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choose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card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similar</a:t>
            </a:r>
            <a:r>
              <a:rPr lang="tr-TR" dirty="0" smtClean="0"/>
              <a:t>  in </a:t>
            </a:r>
            <a:r>
              <a:rPr lang="tr-TR" dirty="0" err="1" smtClean="0"/>
              <a:t>length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standard</a:t>
            </a:r>
            <a:r>
              <a:rPr lang="tr-TR" dirty="0" smtClean="0"/>
              <a:t> </a:t>
            </a:r>
            <a:r>
              <a:rPr lang="tr-TR" dirty="0" err="1" smtClean="0"/>
              <a:t>line</a:t>
            </a:r>
            <a:r>
              <a:rPr lang="tr-TR" dirty="0" smtClean="0"/>
              <a:t>.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.s </a:t>
            </a:r>
            <a:r>
              <a:rPr lang="tr-TR" dirty="0" err="1" smtClean="0"/>
              <a:t>answered</a:t>
            </a:r>
            <a:r>
              <a:rPr lang="tr-TR" dirty="0" smtClean="0"/>
              <a:t> </a:t>
            </a:r>
            <a:r>
              <a:rPr lang="tr-TR" dirty="0" err="1" smtClean="0"/>
              <a:t>loud</a:t>
            </a:r>
            <a:r>
              <a:rPr lang="tr-TR" dirty="0" smtClean="0"/>
              <a:t> , </a:t>
            </a:r>
            <a:r>
              <a:rPr lang="tr-TR" dirty="0" err="1" smtClean="0"/>
              <a:t>Task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easy</a:t>
            </a:r>
            <a:r>
              <a:rPr lang="tr-TR" dirty="0" smtClean="0"/>
              <a:t> &amp; no </a:t>
            </a:r>
            <a:r>
              <a:rPr lang="tr-TR" dirty="0" err="1" smtClean="0"/>
              <a:t>disagreement</a:t>
            </a:r>
            <a:r>
              <a:rPr lang="tr-TR" dirty="0" smtClean="0"/>
              <a:t> </a:t>
            </a:r>
            <a:r>
              <a:rPr lang="tr-TR" dirty="0" err="1" smtClean="0"/>
              <a:t>occured</a:t>
            </a:r>
            <a:r>
              <a:rPr lang="tr-TR" dirty="0" smtClean="0"/>
              <a:t>.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</a:pPr>
            <a:endParaRPr lang="en-US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115616" y="4725144"/>
            <a:ext cx="7668344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sz="2000" dirty="0" smtClean="0"/>
              <a:t>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trials</a:t>
            </a:r>
            <a:r>
              <a:rPr lang="tr-TR" dirty="0" smtClean="0"/>
              <a:t>, </a:t>
            </a:r>
            <a:r>
              <a:rPr lang="tr-TR" dirty="0" err="1" smtClean="0"/>
              <a:t>however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four</a:t>
            </a:r>
            <a:r>
              <a:rPr lang="tr-TR" dirty="0" smtClean="0"/>
              <a:t> </a:t>
            </a:r>
            <a:r>
              <a:rPr lang="tr-TR" dirty="0" err="1" smtClean="0"/>
              <a:t>subjects</a:t>
            </a:r>
            <a:r>
              <a:rPr lang="tr-TR" dirty="0" smtClean="0"/>
              <a:t>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obviously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,  </a:t>
            </a:r>
            <a:r>
              <a:rPr lang="tr-TR" dirty="0" err="1" smtClean="0"/>
              <a:t>the</a:t>
            </a:r>
            <a:r>
              <a:rPr lang="tr-TR" dirty="0" smtClean="0"/>
              <a:t> 5th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disturbed</a:t>
            </a:r>
            <a:r>
              <a:rPr lang="tr-TR" dirty="0" smtClean="0"/>
              <a:t>, </a:t>
            </a:r>
            <a:r>
              <a:rPr lang="tr-TR" dirty="0" err="1" smtClean="0"/>
              <a:t>gave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though</a:t>
            </a:r>
            <a:r>
              <a:rPr lang="tr-TR" dirty="0" smtClean="0"/>
              <a:t> he </a:t>
            </a:r>
            <a:r>
              <a:rPr lang="tr-TR" dirty="0" err="1" smtClean="0"/>
              <a:t>knew</a:t>
            </a:r>
            <a:r>
              <a:rPr lang="tr-TR" dirty="0" smtClean="0"/>
              <a:t>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wrong</a:t>
            </a:r>
            <a:r>
              <a:rPr lang="tr-TR" dirty="0" smtClean="0"/>
              <a:t>. (35% of </a:t>
            </a:r>
            <a:r>
              <a:rPr lang="tr-TR" dirty="0" err="1" smtClean="0"/>
              <a:t>the</a:t>
            </a:r>
            <a:r>
              <a:rPr lang="tr-TR" dirty="0" smtClean="0"/>
              <a:t> time </a:t>
            </a:r>
            <a:r>
              <a:rPr lang="tr-TR" dirty="0" err="1" smtClean="0"/>
              <a:t>wrong</a:t>
            </a:r>
            <a:r>
              <a:rPr lang="tr-TR" dirty="0" smtClean="0"/>
              <a:t>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)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many</a:t>
            </a:r>
            <a:r>
              <a:rPr lang="tr-TR" sz="2000" dirty="0" smtClean="0"/>
              <a:t> </a:t>
            </a:r>
            <a:r>
              <a:rPr lang="tr-TR" sz="2000" dirty="0" err="1" smtClean="0"/>
              <a:t>cases</a:t>
            </a:r>
            <a:r>
              <a:rPr lang="tr-TR" sz="2000" dirty="0" smtClean="0"/>
              <a:t>, </a:t>
            </a:r>
            <a:r>
              <a:rPr lang="tr-TR" sz="2000" dirty="0" err="1" smtClean="0"/>
              <a:t>ind</a:t>
            </a:r>
            <a:r>
              <a:rPr lang="tr-TR" sz="2000" dirty="0" smtClean="0"/>
              <a:t>.s  </a:t>
            </a:r>
            <a:r>
              <a:rPr lang="tr-TR" sz="2000" dirty="0" err="1" smtClean="0"/>
              <a:t>believe</a:t>
            </a:r>
            <a:r>
              <a:rPr lang="tr-TR" sz="2000" dirty="0" smtClean="0"/>
              <a:t> </a:t>
            </a:r>
            <a:r>
              <a:rPr lang="tr-TR" sz="2000" dirty="0" err="1" smtClean="0"/>
              <a:t>that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private</a:t>
            </a:r>
            <a:r>
              <a:rPr lang="tr-TR" sz="2000" dirty="0" smtClean="0"/>
              <a:t> </a:t>
            </a:r>
            <a:r>
              <a:rPr lang="tr-TR" sz="2000" dirty="0" err="1" smtClean="0"/>
              <a:t>judgements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correct</a:t>
            </a:r>
            <a:r>
              <a:rPr lang="tr-TR" sz="2000" dirty="0" smtClean="0"/>
              <a:t>  but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asked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respond</a:t>
            </a:r>
            <a:r>
              <a:rPr lang="tr-TR" sz="2000" dirty="0" smtClean="0"/>
              <a:t> </a:t>
            </a:r>
            <a:r>
              <a:rPr lang="tr-TR" sz="2000" dirty="0" err="1" smtClean="0"/>
              <a:t>publicly</a:t>
            </a:r>
            <a:r>
              <a:rPr lang="tr-TR" sz="2000" dirty="0" smtClean="0"/>
              <a:t> </a:t>
            </a:r>
            <a:r>
              <a:rPr lang="tr-TR" sz="2000" dirty="0" err="1" smtClean="0"/>
              <a:t>they</a:t>
            </a:r>
            <a:r>
              <a:rPr lang="tr-TR" sz="2000" dirty="0" smtClean="0"/>
              <a:t> </a:t>
            </a:r>
            <a:r>
              <a:rPr lang="tr-TR" sz="2000" dirty="0" err="1" smtClean="0"/>
              <a:t>conform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group</a:t>
            </a:r>
            <a:r>
              <a:rPr lang="tr-TR" sz="2000" dirty="0" smtClean="0"/>
              <a:t>&amp; </a:t>
            </a:r>
            <a:r>
              <a:rPr lang="tr-TR" sz="2000" dirty="0" err="1" smtClean="0"/>
              <a:t>give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wrong</a:t>
            </a:r>
            <a:r>
              <a:rPr lang="tr-TR" sz="2000" dirty="0" smtClean="0"/>
              <a:t> </a:t>
            </a:r>
            <a:r>
              <a:rPr lang="tr-TR" sz="2000" dirty="0" err="1" smtClean="0"/>
              <a:t>answer</a:t>
            </a:r>
            <a:r>
              <a:rPr lang="tr-TR" sz="2000" dirty="0" smtClean="0"/>
              <a:t>. </a:t>
            </a:r>
          </a:p>
          <a:p>
            <a:pPr>
              <a:spcBef>
                <a:spcPct val="50000"/>
              </a:spcBef>
              <a:buClr>
                <a:schemeClr val="accent4">
                  <a:lumMod val="50000"/>
                </a:schemeClr>
              </a:buClr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BBB2F-1807-4273-B69A-6A71D5771E7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692696"/>
            <a:ext cx="7772400" cy="4572000"/>
          </a:xfrm>
        </p:spPr>
        <p:txBody>
          <a:bodyPr/>
          <a:lstStyle/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understand conformity, one must understand the cultural context.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Individualistic </a:t>
            </a:r>
            <a:r>
              <a:rPr lang="en-US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cultures</a:t>
            </a:r>
            <a:r>
              <a:rPr lang="tr-TR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emphasize freedom and independence, so “conforming” means loss of control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Neg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aspects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are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emphasized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as a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threat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uniqueness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err="1" smtClean="0">
                <a:latin typeface="Arial" pitchFamily="34" charset="0"/>
                <a:cs typeface="Arial" pitchFamily="34" charset="0"/>
              </a:rPr>
              <a:t>ind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en-US" sz="2000" i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Collectivist </a:t>
            </a:r>
            <a:r>
              <a:rPr lang="en-US" sz="2000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cultures</a:t>
            </a:r>
            <a:r>
              <a:rPr lang="en-US" sz="2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emphasize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ties to the social group, so “conforming” means maturity and inner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strength.</a:t>
            </a:r>
            <a:endParaRPr lang="tr-TR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Concerned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obedience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proper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beh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.,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respect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traditions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not as a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pressure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fulfilling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one’s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moral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obligations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responsibility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person</a:t>
            </a:r>
            <a:endParaRPr lang="tr-TR" sz="18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Desire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independence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selfish</a:t>
            </a:r>
            <a:r>
              <a:rPr lang="tr-TR" sz="1800" i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tr-TR" sz="1800" i="1" dirty="0" err="1" smtClean="0">
                <a:latin typeface="Arial" pitchFamily="34" charset="0"/>
                <a:cs typeface="Arial" pitchFamily="34" charset="0"/>
              </a:rPr>
              <a:t>immature</a:t>
            </a:r>
            <a:endParaRPr lang="tr-TR" sz="18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Font typeface="Wingdings" pitchFamily="2" charset="2"/>
              <a:buChar char="Ø"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Meta-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analysis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of 133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cross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cultural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confirmity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studies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showed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conformity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among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people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collectivist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societies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than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individualist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societies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(Bond &amp;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Smith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, 1996)</a:t>
            </a:r>
          </a:p>
          <a:p>
            <a:pPr>
              <a:lnSpc>
                <a:spcPct val="115000"/>
              </a:lnSpc>
              <a:buClr>
                <a:schemeClr val="accent4">
                  <a:lumMod val="50000"/>
                </a:schemeClr>
              </a:buClr>
              <a:buSzPct val="100000"/>
              <a:buNone/>
            </a:pPr>
            <a:endParaRPr lang="en-US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43608" y="188640"/>
            <a:ext cx="7499350" cy="64807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Social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Influence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– 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Culture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 &amp;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 Black" pitchFamily="34" charset="0"/>
                <a:ea typeface="+mj-ea"/>
                <a:cs typeface="Arial" pitchFamily="34" charset="0"/>
              </a:rPr>
              <a:t>Conformity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Özel 2">
      <a:dk1>
        <a:sysClr val="windowText" lastClr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11873</TotalTime>
  <Words>3242</Words>
  <Application>Microsoft Office PowerPoint</Application>
  <PresentationFormat>Ekran Gösterisi (4:3)</PresentationFormat>
  <Paragraphs>406</Paragraphs>
  <Slides>30</Slides>
  <Notes>30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Gündönümü</vt:lpstr>
      <vt:lpstr>  Chapter 7</vt:lpstr>
      <vt:lpstr>Social Influence</vt:lpstr>
      <vt:lpstr>Social Influence - Conformity</vt:lpstr>
      <vt:lpstr>Social Influence - Conformity</vt:lpstr>
      <vt:lpstr>Social Influence - Conformity</vt:lpstr>
      <vt:lpstr>Social Influence - Conformity</vt:lpstr>
      <vt:lpstr>Social Influence - Conformity</vt:lpstr>
      <vt:lpstr>Social Influence - Conformity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HP</dc:creator>
  <cp:lastModifiedBy>HP</cp:lastModifiedBy>
  <cp:revision>778</cp:revision>
  <dcterms:created xsi:type="dcterms:W3CDTF">2013-10-07T11:18:50Z</dcterms:created>
  <dcterms:modified xsi:type="dcterms:W3CDTF">2014-04-11T09:03:28Z</dcterms:modified>
</cp:coreProperties>
</file>