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7" r:id="rId2"/>
    <p:sldId id="259" r:id="rId3"/>
    <p:sldId id="262" r:id="rId4"/>
    <p:sldId id="263" r:id="rId5"/>
    <p:sldId id="344" r:id="rId6"/>
    <p:sldId id="345" r:id="rId7"/>
    <p:sldId id="346" r:id="rId8"/>
    <p:sldId id="347" r:id="rId9"/>
    <p:sldId id="348" r:id="rId10"/>
    <p:sldId id="349" r:id="rId11"/>
    <p:sldId id="264" r:id="rId12"/>
    <p:sldId id="350" r:id="rId13"/>
    <p:sldId id="351" r:id="rId14"/>
    <p:sldId id="278" r:id="rId15"/>
    <p:sldId id="352" r:id="rId16"/>
    <p:sldId id="353" r:id="rId17"/>
    <p:sldId id="280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2" r:id="rId36"/>
    <p:sldId id="373" r:id="rId37"/>
    <p:sldId id="374" r:id="rId38"/>
    <p:sldId id="375" r:id="rId39"/>
    <p:sldId id="376" r:id="rId40"/>
    <p:sldId id="377" r:id="rId41"/>
    <p:sldId id="378" r:id="rId42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EBF1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7" autoAdjust="0"/>
    <p:restoredTop sz="94585" autoAdjust="0"/>
  </p:normalViewPr>
  <p:slideViewPr>
    <p:cSldViewPr>
      <p:cViewPr>
        <p:scale>
          <a:sx n="67" d="100"/>
          <a:sy n="67" d="100"/>
        </p:scale>
        <p:origin x="-135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3CEDA8-1862-4847-B911-0FBF1AAFF969}" type="datetimeFigureOut">
              <a:rPr lang="en-US"/>
              <a:pPr>
                <a:defRPr/>
              </a:pPr>
              <a:t>3/21/2014</a:t>
            </a:fld>
            <a:endParaRPr lang="en-US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en-US" noProof="0" smtClean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D10F9C-6ADC-4EE6-ADB3-5E5EAB7F7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A7BCF0-178A-4CB3-9949-3A121DD06C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F1A24C-22C3-4E95-86E9-9BE681A660BC}" type="slidenum">
              <a:rPr lang="en-US"/>
              <a:pPr/>
              <a:t>10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11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12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13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14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15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16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17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18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19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8D6B7B-4F4D-4313-8923-3CC9B5EAB0FA}" type="slidenum">
              <a:rPr lang="en-US"/>
              <a:pPr/>
              <a:t>2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20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21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22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23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24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25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26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27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28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29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6A47B-F063-4D5E-9ADF-5D82EEE5B1EC}" type="slidenum">
              <a:rPr lang="en-US"/>
              <a:pPr/>
              <a:t>3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30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31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32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33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34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35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36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37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38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39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F1A24C-22C3-4E95-86E9-9BE681A660BC}" type="slidenum">
              <a:rPr lang="en-US"/>
              <a:pPr/>
              <a:t>4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40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41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F1A24C-22C3-4E95-86E9-9BE681A660BC}" type="slidenum">
              <a:rPr lang="en-US"/>
              <a:pPr/>
              <a:t>5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F1A24C-22C3-4E95-86E9-9BE681A660BC}" type="slidenum">
              <a:rPr lang="en-US"/>
              <a:pPr/>
              <a:t>6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F1A24C-22C3-4E95-86E9-9BE681A660BC}" type="slidenum">
              <a:rPr lang="en-US"/>
              <a:pPr/>
              <a:t>7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F1A24C-22C3-4E95-86E9-9BE681A660BC}" type="slidenum">
              <a:rPr lang="en-US"/>
              <a:pPr/>
              <a:t>8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F1A24C-22C3-4E95-86E9-9BE681A660BC}" type="slidenum">
              <a:rPr lang="en-US"/>
              <a:pPr/>
              <a:t>9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Oval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6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BBB29F-DE99-41A3-B5F8-E474F627F313}" type="datetime1">
              <a:rPr lang="en-US"/>
              <a:pPr>
                <a:defRPr/>
              </a:pPr>
              <a:t>3/21/2014</a:t>
            </a:fld>
            <a:endParaRPr lang="en-US"/>
          </a:p>
        </p:txBody>
      </p:sp>
      <p:sp>
        <p:nvSpPr>
          <p:cNvPr id="7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60012A-A7C5-459F-89DF-6A8A595D1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9C5D6-9BE0-45C0-9760-AB9BA5ABB3C4}" type="datetime1">
              <a:rPr lang="en-US"/>
              <a:pPr>
                <a:defRPr/>
              </a:pPr>
              <a:t>3/21/2014</a:t>
            </a:fld>
            <a:endParaRPr lang="en-US"/>
          </a:p>
        </p:txBody>
      </p:sp>
      <p:sp>
        <p:nvSpPr>
          <p:cNvPr id="5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4FCA-640B-4AB2-952C-703785478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EE78B-F914-41C3-8CC5-064B5C881654}" type="datetime1">
              <a:rPr lang="en-US"/>
              <a:pPr>
                <a:defRPr/>
              </a:pPr>
              <a:t>3/21/2014</a:t>
            </a:fld>
            <a:endParaRPr lang="en-US"/>
          </a:p>
        </p:txBody>
      </p:sp>
      <p:sp>
        <p:nvSpPr>
          <p:cNvPr id="5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309FD-FA08-4D53-9BE6-A5A18E9E3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74101-44D3-44BA-BA1A-F6FF64FD8026}" type="datetime1">
              <a:rPr lang="en-US"/>
              <a:pPr>
                <a:defRPr/>
              </a:pPr>
              <a:t>3/21/2014</a:t>
            </a:fld>
            <a:endParaRPr lang="en-US"/>
          </a:p>
        </p:txBody>
      </p:sp>
      <p:sp>
        <p:nvSpPr>
          <p:cNvPr id="5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E64A0-D224-4FFC-86DE-E1F0733FE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Dikdörtgen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Oval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6A19EA-1EDA-4406-9666-3680C2A0CF4C}" type="datetime1">
              <a:rPr lang="en-US"/>
              <a:pPr>
                <a:defRPr/>
              </a:pPr>
              <a:t>3/21/2014</a:t>
            </a:fld>
            <a:endParaRPr lang="en-US"/>
          </a:p>
        </p:txBody>
      </p:sp>
      <p:sp>
        <p:nvSpPr>
          <p:cNvPr id="9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264549-F9FC-4B11-9691-922DADB32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2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3FCA8-2408-4A2F-84F9-102516AA4B01}" type="datetime1">
              <a:rPr lang="en-US"/>
              <a:pPr>
                <a:defRPr/>
              </a:pPr>
              <a:t>3/21/2014</a:t>
            </a:fld>
            <a:endParaRPr lang="en-US"/>
          </a:p>
        </p:txBody>
      </p:sp>
      <p:sp>
        <p:nvSpPr>
          <p:cNvPr id="6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2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9D80B-168C-4970-852F-FCC0C2BD2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EB61F4-FD12-4D85-A5E4-FAD04C647741}" type="datetime1">
              <a:rPr lang="en-US"/>
              <a:pPr>
                <a:defRPr/>
              </a:pPr>
              <a:t>3/21/2014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544F8B-1271-477F-BCEB-277F1117B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0388C-033B-4240-8828-DB02625D50B7}" type="datetime1">
              <a:rPr lang="en-US"/>
              <a:pPr>
                <a:defRPr/>
              </a:pPr>
              <a:t>3/21/2014</a:t>
            </a:fld>
            <a:endParaRPr lang="en-US"/>
          </a:p>
        </p:txBody>
      </p:sp>
      <p:sp>
        <p:nvSpPr>
          <p:cNvPr id="4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2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A3E0D-0F51-4F37-AF8B-E41F6DBCA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Dikdörtgen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98CD2C-8AC4-4ED9-8C0E-8062FD9944D1}" type="datetime1">
              <a:rPr lang="en-US"/>
              <a:pPr>
                <a:defRPr/>
              </a:pPr>
              <a:t>3/21/2014</a:t>
            </a:fld>
            <a:endParaRPr lang="en-US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B0582B-4BD1-425F-852B-1E80F2396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4BEA62-6E96-4D92-AA7F-6394474B854A}" type="datetime1">
              <a:rPr lang="en-US"/>
              <a:pPr>
                <a:defRPr/>
              </a:pPr>
              <a:t>3/21/2014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DA5B4B-D3EF-42B9-AB9A-B9581182F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5 Akış Çizelgesi: İşlem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Akış Çizelgesi: İşlem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9CCD19-CB07-4FB4-A890-BBC853E69AA9}" type="datetime1">
              <a:rPr lang="en-US"/>
              <a:pPr>
                <a:defRPr/>
              </a:pPr>
              <a:t>3/21/2014</a:t>
            </a:fld>
            <a:endParaRPr lang="en-US"/>
          </a:p>
        </p:txBody>
      </p:sp>
      <p:sp>
        <p:nvSpPr>
          <p:cNvPr id="9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5C2C3A-7CE1-419E-95DC-7F7B10522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Oval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11 Dikdörtgen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8 Metin Yer Tutucusu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A5E75D2-CF8E-454C-85C8-A3DF010920A0}" type="datetime1">
              <a:rPr lang="en-US"/>
              <a:pPr>
                <a:defRPr/>
              </a:pPr>
              <a:t>3/21/2014</a:t>
            </a:fld>
            <a:endParaRPr lang="en-US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9C85D86-04F4-4539-B450-E466CC5D0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2" r:id="rId1"/>
    <p:sldLayoutId id="2147484477" r:id="rId2"/>
    <p:sldLayoutId id="2147484483" r:id="rId3"/>
    <p:sldLayoutId id="2147484478" r:id="rId4"/>
    <p:sldLayoutId id="2147484484" r:id="rId5"/>
    <p:sldLayoutId id="2147484479" r:id="rId6"/>
    <p:sldLayoutId id="2147484485" r:id="rId7"/>
    <p:sldLayoutId id="2147484486" r:id="rId8"/>
    <p:sldLayoutId id="2147484487" r:id="rId9"/>
    <p:sldLayoutId id="2147484480" r:id="rId10"/>
    <p:sldLayoutId id="214748448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kpUyB2xg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pPr>
              <a:defRPr/>
            </a:pPr>
            <a:fld id="{F2834D48-69A5-4162-859F-4445FDA0AB22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48263" y="333375"/>
            <a:ext cx="33845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Arial Black" pitchFamily="34" charset="0"/>
              </a:rPr>
              <a:t> Chapter </a:t>
            </a:r>
            <a:r>
              <a:rPr lang="tr-TR" sz="4000" dirty="0" smtClean="0">
                <a:solidFill>
                  <a:srgbClr val="C00000"/>
                </a:solidFill>
                <a:latin typeface="Arial Black" pitchFamily="34" charset="0"/>
              </a:rPr>
              <a:t>6</a:t>
            </a:r>
            <a:endParaRPr lang="en-US" b="1" dirty="0">
              <a:solidFill>
                <a:schemeClr val="folHlink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1412875"/>
            <a:ext cx="4572000" cy="1511300"/>
          </a:xfrm>
        </p:spPr>
        <p:txBody>
          <a:bodyPr/>
          <a:lstStyle/>
          <a:p>
            <a:pPr>
              <a:defRPr/>
            </a:pPr>
            <a:r>
              <a:rPr lang="tr-TR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tr-TR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Prejudice</a:t>
            </a:r>
            <a:endParaRPr lang="en-US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988" eaLnBrk="1" hangingPunct="1">
              <a:defRPr/>
            </a:pPr>
            <a:endParaRPr lang="tr-TR" sz="2800" b="1" dirty="0" smtClean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8197" name="Picture 4" descr="taylor_01319328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339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0" y="6629400"/>
            <a:ext cx="411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  <a:latin typeface="Gill Sans MT" pitchFamily="34" charset="0"/>
              </a:rPr>
              <a:t>Taylor, Copyright 2006, Prentice Hall</a:t>
            </a:r>
          </a:p>
        </p:txBody>
      </p:sp>
      <p:sp>
        <p:nvSpPr>
          <p:cNvPr id="7" name="6 Dikdörtgen"/>
          <p:cNvSpPr/>
          <p:nvPr/>
        </p:nvSpPr>
        <p:spPr>
          <a:xfrm>
            <a:off x="4572000" y="3213100"/>
            <a:ext cx="4392613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tr-TR" sz="2400" dirty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Learning</a:t>
            </a:r>
            <a:r>
              <a:rPr lang="tr-TR" sz="2400" dirty="0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Prejudice</a:t>
            </a:r>
            <a:endParaRPr lang="tr-TR" sz="2400" dirty="0">
              <a:solidFill>
                <a:srgbClr val="001848"/>
              </a:solidFill>
              <a:latin typeface="Arial Black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tr-TR" sz="2400" dirty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Motives</a:t>
            </a:r>
            <a:r>
              <a:rPr lang="tr-TR" sz="2400" dirty="0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for</a:t>
            </a:r>
            <a:r>
              <a:rPr lang="tr-TR" sz="2400" dirty="0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Prejudice</a:t>
            </a:r>
            <a:endParaRPr lang="tr-TR" sz="2400" dirty="0">
              <a:solidFill>
                <a:srgbClr val="001848"/>
              </a:solidFill>
              <a:latin typeface="Arial Black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tr-TR" sz="2400" dirty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Cognitive</a:t>
            </a:r>
            <a:r>
              <a:rPr lang="tr-TR" sz="2400" dirty="0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Bases</a:t>
            </a:r>
            <a:r>
              <a:rPr lang="tr-TR" sz="2400" dirty="0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 of   </a:t>
            </a:r>
            <a:r>
              <a:rPr lang="tr-TR" sz="2400" dirty="0" err="1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Prejudice</a:t>
            </a:r>
            <a:endParaRPr lang="tr-TR" sz="2400" dirty="0">
              <a:solidFill>
                <a:srgbClr val="001848"/>
              </a:solidFill>
              <a:latin typeface="Arial Black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tr-TR" sz="2400" dirty="0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The</a:t>
            </a:r>
            <a:r>
              <a:rPr lang="tr-TR" sz="2400" dirty="0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Changing</a:t>
            </a:r>
            <a:r>
              <a:rPr lang="tr-TR" sz="2400" dirty="0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Face</a:t>
            </a:r>
            <a:r>
              <a:rPr lang="tr-TR" sz="2400" dirty="0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 of </a:t>
            </a:r>
            <a:r>
              <a:rPr lang="tr-TR" sz="2400" dirty="0" err="1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Prejudice</a:t>
            </a:r>
            <a:endParaRPr lang="tr-TR" sz="2400" dirty="0">
              <a:solidFill>
                <a:srgbClr val="001848"/>
              </a:solidFill>
              <a:latin typeface="Arial Black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tr-TR" sz="2400" dirty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Reducing</a:t>
            </a:r>
            <a:r>
              <a:rPr lang="tr-TR" sz="2400" dirty="0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Prejudice</a:t>
            </a:r>
            <a:endParaRPr lang="tr-TR" sz="2400" dirty="0">
              <a:solidFill>
                <a:srgbClr val="001848"/>
              </a:solidFill>
              <a:latin typeface="Arial Black" pitchFamily="34" charset="0"/>
              <a:cs typeface="Arial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tr-TR" sz="2400" dirty="0">
              <a:solidFill>
                <a:srgbClr val="001848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tr-TR" sz="2400" dirty="0">
              <a:solidFill>
                <a:srgbClr val="001848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EC3-0716-427D-B2D1-CB3B36C23DD4}" type="slidenum">
              <a:rPr lang="en-US"/>
              <a:pPr/>
              <a:t>10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704856" cy="908720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Learning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908720"/>
            <a:ext cx="7715374" cy="5688632"/>
          </a:xfrm>
        </p:spPr>
        <p:txBody>
          <a:bodyPr/>
          <a:lstStyle/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learn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prejudice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same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learn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values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Socialization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Clr>
                <a:srgbClr val="C00000"/>
              </a:buClr>
              <a:buSzPct val="100000"/>
              <a:buNone/>
            </a:pPr>
            <a:endParaRPr lang="tr-TR" sz="20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Media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Resim" descr="ae373a2f2529811e848aaa6c3581264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412776"/>
            <a:ext cx="3665984" cy="2376264"/>
          </a:xfrm>
          <a:prstGeom prst="rect">
            <a:avLst/>
          </a:prstGeom>
        </p:spPr>
      </p:pic>
      <p:pic>
        <p:nvPicPr>
          <p:cNvPr id="7" name="6 Resim" descr="fft64_mf101261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4005064"/>
            <a:ext cx="3810000" cy="2543175"/>
          </a:xfrm>
          <a:prstGeom prst="rect">
            <a:avLst/>
          </a:prstGeom>
        </p:spPr>
      </p:pic>
      <p:pic>
        <p:nvPicPr>
          <p:cNvPr id="8" name="7 Resim" descr="takvi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933056"/>
            <a:ext cx="3810000" cy="2628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11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7499350" cy="576064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Learning</a:t>
            </a:r>
            <a:r>
              <a:rPr lang="tr-T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Prejudice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836712"/>
            <a:ext cx="7735888" cy="5603776"/>
          </a:xfrm>
        </p:spPr>
        <p:txBody>
          <a:bodyPr/>
          <a:lstStyle/>
          <a:p>
            <a:pPr>
              <a:lnSpc>
                <a:spcPct val="115000"/>
              </a:lnSpc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Socialization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000" dirty="0" smtClean="0"/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Children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born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stereotypes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prejudice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learn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family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media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society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around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can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take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place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through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any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standard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social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learning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mechanisms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Children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imitate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prejudices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adults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friends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be pos.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reinforced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using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derogatory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ethnic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rumors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learn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associate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minority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poverty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crime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dirtiness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etc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..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age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white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children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differentiate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btw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blacks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whites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aware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prevailing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norms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race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Children’s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recognition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salient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ethnic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Latinos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Asians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tend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delay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few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years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but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age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7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also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show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signs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prejudice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against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well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Resim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700808"/>
            <a:ext cx="2993504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12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7499350" cy="576064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Learning</a:t>
            </a:r>
            <a:r>
              <a:rPr lang="tr-T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Prejudice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836712"/>
            <a:ext cx="7735888" cy="5603776"/>
          </a:xfrm>
        </p:spPr>
        <p:txBody>
          <a:bodyPr/>
          <a:lstStyle/>
          <a:p>
            <a:pPr>
              <a:lnSpc>
                <a:spcPct val="115000"/>
              </a:lnSpc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Socialization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000" dirty="0" smtClean="0"/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Parents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responsible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passing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these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social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norms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but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vehicles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also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available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(e.g.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media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children’s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books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Children’s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early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experiences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curicial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prejudices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toward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highly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salient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do not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later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an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.’s life.</a:t>
            </a: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Whites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brought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up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South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still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prejudiced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those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brought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up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North,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regardless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where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live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adults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norms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one’s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early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environment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stronger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effects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one’s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adult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level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prejudice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later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experiences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adulthood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continuing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reinforcement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minded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one’s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own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helps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maintain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conformity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such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norms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majorty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views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own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play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powerful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role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reinforcing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stereotypes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protecting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13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7499350" cy="576064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Learning</a:t>
            </a:r>
            <a:r>
              <a:rPr lang="tr-T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Prejudice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836712"/>
            <a:ext cx="7735888" cy="5603776"/>
          </a:xfrm>
        </p:spPr>
        <p:txBody>
          <a:bodyPr/>
          <a:lstStyle/>
          <a:p>
            <a:pPr>
              <a:lnSpc>
                <a:spcPct val="115000"/>
              </a:lnSpc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Socialization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000" dirty="0" smtClean="0"/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example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children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learn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internalize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prejudice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hlinkClick r:id="rId3"/>
              </a:rPr>
              <a:t>https://www.youtube.com/watch?v=tkpUyB2xgTM</a:t>
            </a:r>
            <a:r>
              <a:rPr lang="tr-TR" sz="2000" dirty="0" smtClean="0"/>
              <a:t> (DOLL TEST)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Resim" descr="indi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700808"/>
            <a:ext cx="2448272" cy="2181225"/>
          </a:xfrm>
          <a:prstGeom prst="rect">
            <a:avLst/>
          </a:prstGeom>
        </p:spPr>
      </p:pic>
      <p:pic>
        <p:nvPicPr>
          <p:cNvPr id="7" name="6 Resim" descr="Ch11Ki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4581128"/>
            <a:ext cx="6048672" cy="189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14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499350" cy="576064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Learning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764704"/>
            <a:ext cx="7735888" cy="5675784"/>
          </a:xfrm>
        </p:spPr>
        <p:txBody>
          <a:bodyPr/>
          <a:lstStyle/>
          <a:p>
            <a:pPr>
              <a:lnSpc>
                <a:spcPct val="115000"/>
              </a:lnSpc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Media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Media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represents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another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potential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social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learning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Until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last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decades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racial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minorities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largely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invisible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media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Media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coverage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any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given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likely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reflect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society’s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current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stereotypes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Although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Latinos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make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up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13%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American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population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made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up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4%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regular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characters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on prime-time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television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Latino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characters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depicted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as illegal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immigrants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drug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runners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gangbangers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Great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majority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pictures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presented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media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working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working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blacks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                                     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Media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tends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ignore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very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large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                    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white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working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7" name="6 Resim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365104"/>
            <a:ext cx="2808312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15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499350" cy="576064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Learning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764704"/>
            <a:ext cx="7735888" cy="5675784"/>
          </a:xfrm>
        </p:spPr>
        <p:txBody>
          <a:bodyPr/>
          <a:lstStyle/>
          <a:p>
            <a:pPr>
              <a:lnSpc>
                <a:spcPct val="115000"/>
              </a:lnSpc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Media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1043608" y="1268760"/>
            <a:ext cx="777686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tr-TR" dirty="0" smtClean="0"/>
              <a:t>  </a:t>
            </a:r>
            <a:r>
              <a:rPr lang="tr-TR" sz="2000" dirty="0" err="1" smtClean="0"/>
              <a:t>Similarly</a:t>
            </a:r>
            <a:r>
              <a:rPr lang="tr-TR" sz="2000" dirty="0" smtClean="0"/>
              <a:t>, </a:t>
            </a:r>
            <a:r>
              <a:rPr lang="tr-TR" sz="2000" dirty="0" err="1" smtClean="0"/>
              <a:t>fewer</a:t>
            </a:r>
            <a:r>
              <a:rPr lang="tr-TR" sz="2000" dirty="0" smtClean="0"/>
              <a:t> </a:t>
            </a:r>
            <a:r>
              <a:rPr lang="tr-TR" sz="2000" dirty="0" err="1" smtClean="0"/>
              <a:t>than</a:t>
            </a:r>
            <a:r>
              <a:rPr lang="tr-TR" sz="2000" dirty="0" smtClean="0"/>
              <a:t> 1% of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cartoons</a:t>
            </a:r>
            <a:r>
              <a:rPr lang="tr-TR" sz="2000" dirty="0" smtClean="0"/>
              <a:t> in </a:t>
            </a:r>
            <a:r>
              <a:rPr lang="tr-TR" sz="2000" i="1" dirty="0" err="1" smtClean="0"/>
              <a:t>The</a:t>
            </a:r>
            <a:r>
              <a:rPr lang="tr-TR" sz="2000" i="1" dirty="0" smtClean="0"/>
              <a:t> New </a:t>
            </a:r>
            <a:r>
              <a:rPr lang="tr-TR" sz="2000" i="1" dirty="0" err="1" smtClean="0"/>
              <a:t>Yorker</a:t>
            </a:r>
            <a:r>
              <a:rPr lang="tr-TR" sz="2000" i="1" dirty="0" smtClean="0"/>
              <a:t> </a:t>
            </a:r>
            <a:r>
              <a:rPr lang="tr-TR" sz="2000" dirty="0" err="1" smtClean="0"/>
              <a:t>showed</a:t>
            </a:r>
            <a:r>
              <a:rPr lang="tr-TR" sz="2000" dirty="0" smtClean="0"/>
              <a:t> </a:t>
            </a:r>
            <a:r>
              <a:rPr lang="tr-TR" sz="2000" dirty="0" err="1" smtClean="0"/>
              <a:t>blacks</a:t>
            </a:r>
            <a:r>
              <a:rPr lang="tr-TR" sz="2000" dirty="0" smtClean="0"/>
              <a:t> </a:t>
            </a:r>
            <a:r>
              <a:rPr lang="tr-TR" sz="2000" dirty="0" err="1" smtClean="0"/>
              <a:t>even</a:t>
            </a:r>
            <a:r>
              <a:rPr lang="tr-TR" sz="2000" dirty="0" smtClean="0"/>
              <a:t> in 1980s &amp; </a:t>
            </a:r>
            <a:r>
              <a:rPr lang="tr-TR" sz="2000" dirty="0" err="1" smtClean="0"/>
              <a:t>those</a:t>
            </a:r>
            <a:r>
              <a:rPr lang="tr-TR" sz="2000" dirty="0" smtClean="0"/>
              <a:t> </a:t>
            </a:r>
            <a:r>
              <a:rPr lang="tr-TR" sz="2000" dirty="0" err="1" smtClean="0"/>
              <a:t>appeared</a:t>
            </a:r>
            <a:r>
              <a:rPr lang="tr-TR" sz="2000" dirty="0" smtClean="0"/>
              <a:t> </a:t>
            </a:r>
            <a:r>
              <a:rPr lang="tr-TR" sz="2000" dirty="0" err="1" smtClean="0"/>
              <a:t>were</a:t>
            </a:r>
            <a:r>
              <a:rPr lang="tr-TR" sz="2000" dirty="0" smtClean="0"/>
              <a:t> </a:t>
            </a:r>
            <a:r>
              <a:rPr lang="tr-TR" sz="2000" dirty="0" err="1" smtClean="0"/>
              <a:t>related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tr-TR" sz="2000" dirty="0" err="1" smtClean="0"/>
              <a:t>stereotypical</a:t>
            </a:r>
            <a:r>
              <a:rPr lang="tr-TR" sz="2000" dirty="0" smtClean="0"/>
              <a:t> </a:t>
            </a:r>
            <a:r>
              <a:rPr lang="tr-TR" sz="2000" dirty="0" err="1" smtClean="0"/>
              <a:t>roles</a:t>
            </a:r>
            <a:r>
              <a:rPr lang="tr-TR" sz="2000" dirty="0" smtClean="0"/>
              <a:t> </a:t>
            </a:r>
            <a:r>
              <a:rPr lang="tr-TR" sz="2000" dirty="0" err="1" smtClean="0"/>
              <a:t>such</a:t>
            </a:r>
            <a:r>
              <a:rPr lang="tr-TR" sz="2000" dirty="0" smtClean="0"/>
              <a:t> as </a:t>
            </a:r>
            <a:r>
              <a:rPr lang="tr-TR" sz="2000" dirty="0" err="1" smtClean="0"/>
              <a:t>cleaning</a:t>
            </a:r>
            <a:r>
              <a:rPr lang="tr-TR" sz="2000" dirty="0" smtClean="0"/>
              <a:t> </a:t>
            </a:r>
            <a:r>
              <a:rPr lang="tr-TR" sz="2000" dirty="0" err="1" smtClean="0"/>
              <a:t>ladies</a:t>
            </a:r>
            <a:r>
              <a:rPr lang="tr-TR" sz="2000" dirty="0" smtClean="0"/>
              <a:t> </a:t>
            </a:r>
            <a:r>
              <a:rPr lang="tr-TR" sz="2000" dirty="0" err="1" smtClean="0"/>
              <a:t>or</a:t>
            </a:r>
            <a:r>
              <a:rPr lang="tr-TR" sz="2000" dirty="0" smtClean="0"/>
              <a:t> </a:t>
            </a:r>
            <a:r>
              <a:rPr lang="tr-TR" sz="2000" dirty="0" err="1" smtClean="0"/>
              <a:t>workers</a:t>
            </a:r>
            <a:r>
              <a:rPr lang="tr-TR" sz="2000" dirty="0" smtClean="0"/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</a:pPr>
            <a:endParaRPr lang="tr-TR" sz="2000" dirty="0" smtClean="0"/>
          </a:p>
          <a:p>
            <a:pPr>
              <a:buClr>
                <a:schemeClr val="accent4">
                  <a:lumMod val="50000"/>
                </a:schemeClr>
              </a:buClr>
            </a:pPr>
            <a:endParaRPr lang="tr-TR" sz="2000" dirty="0" smtClean="0"/>
          </a:p>
          <a:p>
            <a:pPr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tr-TR" sz="2000" dirty="0" smtClean="0"/>
              <a:t> </a:t>
            </a:r>
            <a:r>
              <a:rPr lang="tr-TR" sz="2000" dirty="0" err="1" smtClean="0"/>
              <a:t>Sometimes</a:t>
            </a:r>
            <a:r>
              <a:rPr lang="tr-TR" sz="2000" dirty="0" smtClean="0"/>
              <a:t> </a:t>
            </a:r>
            <a:r>
              <a:rPr lang="tr-TR" sz="2000" dirty="0" err="1" smtClean="0"/>
              <a:t>media</a:t>
            </a:r>
            <a:r>
              <a:rPr lang="tr-TR" sz="2000" dirty="0" smtClean="0"/>
              <a:t> do </a:t>
            </a:r>
            <a:r>
              <a:rPr lang="tr-TR" sz="2000" dirty="0" err="1" smtClean="0"/>
              <a:t>rise</a:t>
            </a:r>
            <a:r>
              <a:rPr lang="tr-TR" sz="2000" dirty="0" smtClean="0"/>
              <a:t> </a:t>
            </a:r>
            <a:r>
              <a:rPr lang="tr-TR" sz="2000" dirty="0" err="1" smtClean="0"/>
              <a:t>above</a:t>
            </a:r>
            <a:r>
              <a:rPr lang="tr-TR" sz="2000" dirty="0" smtClean="0"/>
              <a:t> </a:t>
            </a:r>
            <a:r>
              <a:rPr lang="tr-TR" sz="2000" dirty="0" err="1" smtClean="0"/>
              <a:t>simple</a:t>
            </a:r>
            <a:r>
              <a:rPr lang="tr-TR" sz="2000" dirty="0" smtClean="0"/>
              <a:t> </a:t>
            </a:r>
            <a:r>
              <a:rPr lang="tr-TR" sz="2000" dirty="0" err="1" smtClean="0"/>
              <a:t>stereotypical</a:t>
            </a:r>
            <a:r>
              <a:rPr lang="tr-TR" sz="2000" dirty="0" smtClean="0"/>
              <a:t> </a:t>
            </a:r>
            <a:r>
              <a:rPr lang="tr-TR" sz="2000" dirty="0" err="1" smtClean="0"/>
              <a:t>images</a:t>
            </a:r>
            <a:r>
              <a:rPr lang="tr-TR" sz="2000" dirty="0" smtClean="0"/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</a:pPr>
            <a:r>
              <a:rPr lang="tr-TR" sz="2000" b="1" dirty="0" smtClean="0">
                <a:solidFill>
                  <a:srgbClr val="C00000"/>
                </a:solidFill>
              </a:rPr>
              <a:t>    </a:t>
            </a:r>
            <a:r>
              <a:rPr lang="tr-TR" b="1" dirty="0" err="1" smtClean="0">
                <a:solidFill>
                  <a:srgbClr val="C00000"/>
                </a:solidFill>
              </a:rPr>
              <a:t>Ex</a:t>
            </a:r>
            <a:r>
              <a:rPr lang="tr-TR" b="1" dirty="0" smtClean="0">
                <a:solidFill>
                  <a:srgbClr val="C00000"/>
                </a:solidFill>
              </a:rPr>
              <a:t>: </a:t>
            </a:r>
            <a:r>
              <a:rPr lang="tr-TR" dirty="0" err="1" smtClean="0"/>
              <a:t>Much</a:t>
            </a:r>
            <a:r>
              <a:rPr lang="tr-TR" dirty="0" smtClean="0"/>
              <a:t> of </a:t>
            </a:r>
            <a:r>
              <a:rPr lang="tr-TR" dirty="0" err="1" smtClean="0"/>
              <a:t>public’s</a:t>
            </a:r>
            <a:r>
              <a:rPr lang="tr-TR" dirty="0" smtClean="0"/>
              <a:t> </a:t>
            </a:r>
            <a:r>
              <a:rPr lang="tr-TR" dirty="0" err="1" smtClean="0"/>
              <a:t>info</a:t>
            </a:r>
            <a:r>
              <a:rPr lang="tr-TR" dirty="0" smtClean="0"/>
              <a:t>. </a:t>
            </a:r>
            <a:r>
              <a:rPr lang="tr-TR" dirty="0" err="1" smtClean="0"/>
              <a:t>About</a:t>
            </a:r>
            <a:r>
              <a:rPr lang="tr-TR" dirty="0" smtClean="0"/>
              <a:t> AIDS has </a:t>
            </a:r>
            <a:r>
              <a:rPr lang="tr-TR" dirty="0" err="1" smtClean="0"/>
              <a:t>come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media</a:t>
            </a:r>
            <a:r>
              <a:rPr lang="tr-TR" dirty="0" smtClean="0"/>
              <a:t> &amp; </a:t>
            </a:r>
            <a:r>
              <a:rPr lang="tr-TR" dirty="0" err="1" smtClean="0"/>
              <a:t>helped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                </a:t>
            </a:r>
            <a:r>
              <a:rPr lang="tr-TR" dirty="0" err="1" smtClean="0"/>
              <a:t>reduce</a:t>
            </a:r>
            <a:r>
              <a:rPr lang="tr-TR" dirty="0" smtClean="0"/>
              <a:t> </a:t>
            </a:r>
            <a:r>
              <a:rPr lang="tr-TR" dirty="0" err="1" smtClean="0"/>
              <a:t>misinformation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epidemic</a:t>
            </a:r>
            <a:r>
              <a:rPr lang="tr-TR" dirty="0" smtClean="0"/>
              <a:t> &amp; </a:t>
            </a:r>
            <a:r>
              <a:rPr lang="tr-TR" dirty="0" err="1" smtClean="0"/>
              <a:t>increase</a:t>
            </a:r>
            <a:r>
              <a:rPr lang="tr-TR" dirty="0" smtClean="0"/>
              <a:t> </a:t>
            </a:r>
            <a:r>
              <a:rPr lang="tr-TR" dirty="0" err="1" smtClean="0"/>
              <a:t>towards</a:t>
            </a:r>
            <a:r>
              <a:rPr lang="tr-TR" dirty="0" smtClean="0"/>
              <a:t> </a:t>
            </a:r>
            <a:r>
              <a:rPr lang="tr-TR" dirty="0" err="1" smtClean="0"/>
              <a:t>its</a:t>
            </a:r>
            <a:r>
              <a:rPr lang="tr-TR" dirty="0" smtClean="0"/>
              <a:t> </a:t>
            </a:r>
            <a:r>
              <a:rPr lang="tr-TR" dirty="0" err="1" smtClean="0"/>
              <a:t>victims</a:t>
            </a:r>
            <a:r>
              <a:rPr lang="tr-TR" dirty="0" smtClean="0"/>
              <a:t>. </a:t>
            </a:r>
          </a:p>
          <a:p>
            <a:pPr>
              <a:lnSpc>
                <a:spcPct val="150000"/>
              </a:lnSpc>
              <a:buClr>
                <a:schemeClr val="accent4">
                  <a:lumMod val="50000"/>
                </a:schemeClr>
              </a:buClr>
            </a:pPr>
            <a:endParaRPr lang="tr-TR" dirty="0" smtClean="0"/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tr-TR" sz="2000" dirty="0" smtClean="0"/>
              <a:t> Yet anti-</a:t>
            </a:r>
            <a:r>
              <a:rPr lang="tr-TR" sz="2000" dirty="0" err="1" smtClean="0"/>
              <a:t>gay</a:t>
            </a:r>
            <a:r>
              <a:rPr lang="tr-TR" sz="2000" dirty="0" smtClean="0"/>
              <a:t> </a:t>
            </a:r>
            <a:r>
              <a:rPr lang="tr-TR" sz="2000" dirty="0" err="1" smtClean="0"/>
              <a:t>prejudice</a:t>
            </a:r>
            <a:r>
              <a:rPr lang="tr-TR" sz="2000" dirty="0" smtClean="0"/>
              <a:t> in general </a:t>
            </a:r>
            <a:r>
              <a:rPr lang="tr-TR" sz="2000" dirty="0" err="1" smtClean="0"/>
              <a:t>public</a:t>
            </a:r>
            <a:endParaRPr lang="tr-TR" sz="2000" dirty="0" smtClean="0"/>
          </a:p>
          <a:p>
            <a:pPr>
              <a:buClr>
                <a:schemeClr val="accent4">
                  <a:lumMod val="50000"/>
                </a:schemeClr>
              </a:buClr>
            </a:pPr>
            <a:r>
              <a:rPr lang="tr-TR" sz="2000" dirty="0" smtClean="0"/>
              <a:t> </a:t>
            </a:r>
            <a:r>
              <a:rPr lang="tr-TR" sz="2000" dirty="0" err="1" smtClean="0"/>
              <a:t>interferes</a:t>
            </a:r>
            <a:r>
              <a:rPr lang="tr-TR" sz="2000" dirty="0" smtClean="0"/>
              <a:t> </a:t>
            </a:r>
            <a:r>
              <a:rPr lang="tr-TR" sz="2000" dirty="0" err="1" smtClean="0"/>
              <a:t>with</a:t>
            </a:r>
            <a:r>
              <a:rPr lang="tr-TR" sz="2000" dirty="0" smtClean="0"/>
              <a:t> </a:t>
            </a:r>
            <a:r>
              <a:rPr lang="tr-TR" sz="2000" dirty="0" err="1" smtClean="0"/>
              <a:t>reception</a:t>
            </a:r>
            <a:r>
              <a:rPr lang="tr-TR" sz="2000" dirty="0" smtClean="0"/>
              <a:t> of </a:t>
            </a:r>
            <a:r>
              <a:rPr lang="tr-TR" sz="2000" dirty="0" err="1" smtClean="0"/>
              <a:t>accurate</a:t>
            </a:r>
            <a:r>
              <a:rPr lang="tr-TR" sz="2000" dirty="0" smtClean="0"/>
              <a:t> </a:t>
            </a:r>
          </a:p>
          <a:p>
            <a:pPr>
              <a:buClr>
                <a:schemeClr val="accent4">
                  <a:lumMod val="50000"/>
                </a:schemeClr>
              </a:buClr>
            </a:pPr>
            <a:r>
              <a:rPr lang="tr-TR" sz="2000" dirty="0" err="1" smtClean="0"/>
              <a:t>media</a:t>
            </a:r>
            <a:r>
              <a:rPr lang="tr-TR" sz="2000" dirty="0" smtClean="0"/>
              <a:t> </a:t>
            </a:r>
            <a:r>
              <a:rPr lang="tr-TR" sz="2000" dirty="0" err="1" smtClean="0"/>
              <a:t>info</a:t>
            </a:r>
            <a:r>
              <a:rPr lang="tr-TR" sz="2000" dirty="0" smtClean="0"/>
              <a:t>. </a:t>
            </a:r>
            <a:r>
              <a:rPr lang="tr-TR" sz="2000" dirty="0" err="1" smtClean="0"/>
              <a:t>about</a:t>
            </a:r>
            <a:r>
              <a:rPr lang="tr-TR" sz="2000" dirty="0" smtClean="0"/>
              <a:t> AIDS. </a:t>
            </a:r>
          </a:p>
          <a:p>
            <a:pPr>
              <a:lnSpc>
                <a:spcPct val="150000"/>
              </a:lnSpc>
              <a:buClr>
                <a:schemeClr val="accent4">
                  <a:lumMod val="50000"/>
                </a:schemeClr>
              </a:buClr>
            </a:pPr>
            <a:endParaRPr lang="tr-TR" dirty="0" smtClean="0"/>
          </a:p>
          <a:p>
            <a:pPr>
              <a:buClr>
                <a:schemeClr val="accent4">
                  <a:lumMod val="50000"/>
                </a:schemeClr>
              </a:buClr>
            </a:pPr>
            <a:endParaRPr lang="tr-TR" sz="2000" dirty="0" smtClean="0"/>
          </a:p>
          <a:p>
            <a:pPr>
              <a:buClr>
                <a:schemeClr val="accent4">
                  <a:lumMod val="50000"/>
                </a:schemeClr>
              </a:buClr>
            </a:pPr>
            <a:endParaRPr lang="tr-TR" dirty="0" smtClean="0"/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endParaRPr lang="tr-TR" dirty="0" smtClean="0"/>
          </a:p>
          <a:p>
            <a:pPr>
              <a:buClr>
                <a:schemeClr val="accent4">
                  <a:lumMod val="50000"/>
                </a:schemeClr>
              </a:buClr>
            </a:pPr>
            <a:endParaRPr lang="tr-TR" dirty="0" smtClean="0"/>
          </a:p>
        </p:txBody>
      </p:sp>
      <p:pic>
        <p:nvPicPr>
          <p:cNvPr id="9" name="8 Resim" descr="news_l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005064"/>
            <a:ext cx="2592288" cy="2441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16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499350" cy="576064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Learning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764704"/>
            <a:ext cx="7735888" cy="5675784"/>
          </a:xfrm>
        </p:spPr>
        <p:txBody>
          <a:bodyPr/>
          <a:lstStyle/>
          <a:p>
            <a:pPr>
              <a:lnSpc>
                <a:spcPct val="115000"/>
              </a:lnSpc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Media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Resim" descr="k_55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268760"/>
            <a:ext cx="6912768" cy="3168352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1115616" y="4581128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tr-TR" dirty="0" smtClean="0"/>
              <a:t>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mass</a:t>
            </a:r>
            <a:r>
              <a:rPr lang="tr-TR" sz="2000" dirty="0" smtClean="0"/>
              <a:t> </a:t>
            </a:r>
            <a:r>
              <a:rPr lang="tr-TR" sz="2000" dirty="0" err="1" smtClean="0"/>
              <a:t>media</a:t>
            </a:r>
            <a:r>
              <a:rPr lang="tr-TR" sz="2000" dirty="0" smtClean="0"/>
              <a:t> </a:t>
            </a:r>
            <a:r>
              <a:rPr lang="tr-TR" sz="2000" dirty="0" err="1" smtClean="0"/>
              <a:t>are</a:t>
            </a:r>
            <a:r>
              <a:rPr lang="tr-TR" sz="2000" dirty="0" smtClean="0"/>
              <a:t> </a:t>
            </a:r>
            <a:r>
              <a:rPr lang="tr-TR" sz="2000" dirty="0" err="1" smtClean="0"/>
              <a:t>products</a:t>
            </a:r>
            <a:r>
              <a:rPr lang="tr-TR" sz="2000" dirty="0" smtClean="0"/>
              <a:t> of </a:t>
            </a:r>
            <a:r>
              <a:rPr lang="tr-TR" sz="2000" dirty="0" err="1" smtClean="0"/>
              <a:t>their</a:t>
            </a:r>
            <a:r>
              <a:rPr lang="tr-TR" sz="2000" dirty="0" smtClean="0"/>
              <a:t> </a:t>
            </a:r>
            <a:r>
              <a:rPr lang="tr-TR" sz="2000" dirty="0" err="1" smtClean="0"/>
              <a:t>own</a:t>
            </a:r>
            <a:r>
              <a:rPr lang="tr-TR" sz="2000" dirty="0" smtClean="0"/>
              <a:t> </a:t>
            </a:r>
            <a:r>
              <a:rPr lang="tr-TR" sz="2000" dirty="0" err="1" smtClean="0"/>
              <a:t>society</a:t>
            </a:r>
            <a:r>
              <a:rPr lang="tr-TR" sz="2000" dirty="0" smtClean="0"/>
              <a:t> &amp; </a:t>
            </a:r>
            <a:r>
              <a:rPr lang="tr-TR" sz="2000" dirty="0" err="1" smtClean="0"/>
              <a:t>tend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tr-TR" sz="2000" dirty="0" err="1" smtClean="0"/>
              <a:t>reflect</a:t>
            </a:r>
            <a:r>
              <a:rPr lang="tr-TR" sz="2000" dirty="0" smtClean="0"/>
              <a:t> </a:t>
            </a:r>
            <a:r>
              <a:rPr lang="tr-TR" sz="2000" dirty="0" err="1" smtClean="0"/>
              <a:t>its</a:t>
            </a:r>
            <a:r>
              <a:rPr lang="tr-TR" sz="2000" dirty="0" smtClean="0"/>
              <a:t> </a:t>
            </a:r>
            <a:r>
              <a:rPr lang="tr-TR" sz="2000" dirty="0" err="1" smtClean="0"/>
              <a:t>stereotypes</a:t>
            </a:r>
            <a:r>
              <a:rPr lang="tr-TR" sz="2000" dirty="0" smtClean="0"/>
              <a:t> &amp; </a:t>
            </a:r>
            <a:r>
              <a:rPr lang="tr-TR" sz="2000" dirty="0" err="1" smtClean="0"/>
              <a:t>prejudices</a:t>
            </a:r>
            <a:r>
              <a:rPr lang="tr-TR" sz="2000" dirty="0" smtClean="0"/>
              <a:t>.  </a:t>
            </a:r>
          </a:p>
          <a:p>
            <a:pPr>
              <a:buClr>
                <a:schemeClr val="accent4">
                  <a:lumMod val="50000"/>
                </a:schemeClr>
              </a:buClr>
            </a:pPr>
            <a:endParaRPr lang="tr-TR" sz="2000" dirty="0" smtClean="0"/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tr-TR" sz="2000" dirty="0" smtClean="0"/>
              <a:t> </a:t>
            </a:r>
            <a:r>
              <a:rPr lang="tr-TR" sz="2000" dirty="0" err="1" smtClean="0"/>
              <a:t>Even</a:t>
            </a:r>
            <a:r>
              <a:rPr lang="tr-TR" sz="2000" dirty="0" smtClean="0"/>
              <a:t> </a:t>
            </a:r>
            <a:r>
              <a:rPr lang="tr-TR" sz="2000" dirty="0" err="1" smtClean="0"/>
              <a:t>when</a:t>
            </a:r>
            <a:r>
              <a:rPr lang="tr-TR" sz="2000" dirty="0" smtClean="0"/>
              <a:t>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media</a:t>
            </a:r>
            <a:r>
              <a:rPr lang="tr-TR" sz="2000" dirty="0" smtClean="0"/>
              <a:t> </a:t>
            </a:r>
            <a:r>
              <a:rPr lang="tr-TR" sz="2000" dirty="0" err="1" smtClean="0"/>
              <a:t>present</a:t>
            </a:r>
            <a:r>
              <a:rPr lang="tr-TR" sz="2000" dirty="0" smtClean="0"/>
              <a:t> </a:t>
            </a:r>
            <a:r>
              <a:rPr lang="tr-TR" sz="2000" dirty="0" err="1" smtClean="0"/>
              <a:t>info</a:t>
            </a:r>
            <a:r>
              <a:rPr lang="tr-TR" sz="2000" dirty="0" smtClean="0"/>
              <a:t>. </a:t>
            </a:r>
            <a:r>
              <a:rPr lang="tr-TR" sz="2000" dirty="0" err="1" smtClean="0"/>
              <a:t>That</a:t>
            </a:r>
            <a:r>
              <a:rPr lang="tr-TR" sz="2000" dirty="0" smtClean="0"/>
              <a:t> </a:t>
            </a:r>
            <a:r>
              <a:rPr lang="tr-TR" sz="2000" dirty="0" err="1" smtClean="0"/>
              <a:t>would</a:t>
            </a:r>
            <a:r>
              <a:rPr lang="tr-TR" sz="2000" dirty="0" smtClean="0"/>
              <a:t> </a:t>
            </a:r>
            <a:r>
              <a:rPr lang="tr-TR" sz="2000" dirty="0" err="1" smtClean="0"/>
              <a:t>dispel</a:t>
            </a:r>
            <a:r>
              <a:rPr lang="tr-TR" sz="2000" dirty="0" smtClean="0"/>
              <a:t> </a:t>
            </a:r>
            <a:r>
              <a:rPr lang="tr-TR" sz="2000" dirty="0" err="1" smtClean="0"/>
              <a:t>inaccurate</a:t>
            </a:r>
            <a:r>
              <a:rPr lang="tr-TR" sz="2000" dirty="0" smtClean="0"/>
              <a:t> </a:t>
            </a:r>
            <a:r>
              <a:rPr lang="tr-TR" sz="2000" dirty="0" err="1" smtClean="0"/>
              <a:t>stereotypes</a:t>
            </a:r>
            <a:r>
              <a:rPr lang="tr-TR" sz="2000" dirty="0" smtClean="0"/>
              <a:t>,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audience’s</a:t>
            </a:r>
            <a:r>
              <a:rPr lang="tr-TR" sz="2000" dirty="0" smtClean="0"/>
              <a:t> </a:t>
            </a:r>
            <a:r>
              <a:rPr lang="tr-TR" sz="2000" dirty="0" err="1" smtClean="0"/>
              <a:t>prejudices</a:t>
            </a:r>
            <a:r>
              <a:rPr lang="tr-TR" sz="2000" dirty="0" smtClean="0"/>
              <a:t> </a:t>
            </a:r>
            <a:r>
              <a:rPr lang="tr-TR" sz="2000" dirty="0" err="1" smtClean="0"/>
              <a:t>may</a:t>
            </a:r>
            <a:r>
              <a:rPr lang="tr-TR" sz="2000" dirty="0" smtClean="0"/>
              <a:t> </a:t>
            </a:r>
            <a:r>
              <a:rPr lang="tr-TR" sz="2000" dirty="0" err="1" smtClean="0"/>
              <a:t>interfere</a:t>
            </a:r>
            <a:r>
              <a:rPr lang="tr-TR" sz="2000" dirty="0" smtClean="0"/>
              <a:t> </a:t>
            </a:r>
            <a:r>
              <a:rPr lang="tr-TR" sz="2000" dirty="0" err="1" smtClean="0"/>
              <a:t>with</a:t>
            </a:r>
            <a:r>
              <a:rPr lang="tr-TR" sz="2000" dirty="0" smtClean="0"/>
              <a:t> </a:t>
            </a:r>
            <a:r>
              <a:rPr lang="tr-TR" sz="2000" dirty="0" err="1" smtClean="0"/>
              <a:t>its</a:t>
            </a:r>
            <a:r>
              <a:rPr lang="tr-TR" sz="2000" dirty="0" smtClean="0"/>
              <a:t> </a:t>
            </a:r>
            <a:r>
              <a:rPr lang="tr-TR" sz="2000" dirty="0" err="1" smtClean="0"/>
              <a:t>reception</a:t>
            </a:r>
            <a:r>
              <a:rPr lang="tr-TR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17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7499350" cy="576064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Motives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08720"/>
            <a:ext cx="7735888" cy="5531768"/>
          </a:xfrm>
        </p:spPr>
        <p:txBody>
          <a:bodyPr/>
          <a:lstStyle/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prejudice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satisfy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needs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individuals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Motivational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Theories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focus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motives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&amp; on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incentives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induce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adopt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prejudices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15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Psychodinamic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Approaches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2">
              <a:lnSpc>
                <a:spcPct val="115000"/>
              </a:lnSpc>
              <a:buClr>
                <a:srgbClr val="C00000"/>
              </a:buClr>
              <a:buSzPct val="100000"/>
              <a:buNone/>
            </a:pP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Authoritarian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Personality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Displaced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Agression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2">
              <a:lnSpc>
                <a:spcPct val="115000"/>
              </a:lnSpc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15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Intergroup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Competition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5000"/>
              </a:lnSpc>
              <a:buClr>
                <a:srgbClr val="C00000"/>
              </a:buClr>
              <a:buSzPct val="100000"/>
              <a:buNone/>
            </a:pP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Realistic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Conflict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Theory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Sense of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Position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lnSpc>
                <a:spcPct val="115000"/>
              </a:lnSpc>
              <a:buClr>
                <a:srgbClr val="C00000"/>
              </a:buClr>
              <a:buSzPct val="100000"/>
              <a:buNone/>
            </a:pP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Social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Dominance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Theory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18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7499350" cy="576064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Motives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08720"/>
            <a:ext cx="7735888" cy="5616624"/>
          </a:xfrm>
        </p:spPr>
        <p:txBody>
          <a:bodyPr/>
          <a:lstStyle/>
          <a:p>
            <a:pPr>
              <a:lnSpc>
                <a:spcPct val="115000"/>
              </a:lnSpc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Psychodynamic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Approaches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Authoritarian</a:t>
            </a:r>
            <a:r>
              <a:rPr lang="tr-TR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Personality</a:t>
            </a:r>
            <a:r>
              <a:rPr lang="tr-TR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Analyzes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prejudice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as an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outgrowth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dynamics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an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.’s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personality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personality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disorder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Authoritarian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personality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characterized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as;</a:t>
            </a:r>
          </a:p>
          <a:p>
            <a:pPr lvl="1"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exaggerated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submission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authority</a:t>
            </a:r>
            <a:endParaRPr lang="tr-TR" sz="2000" i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extereme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levels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conformity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conventional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standards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behavior</a:t>
            </a:r>
            <a:endParaRPr lang="tr-TR" sz="2000" i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self-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righteous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hositility</a:t>
            </a:r>
            <a:endParaRPr lang="tr-TR" sz="2000" i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punitiveness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toward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deviants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minority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groups</a:t>
            </a:r>
            <a:endParaRPr lang="tr-TR" sz="20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Authoritarian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personalities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also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said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originate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abusive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rigid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treatment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during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childhood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15000"/>
              </a:lnSpc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Resim" descr="ind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764704"/>
            <a:ext cx="2736304" cy="2279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19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7499350" cy="576064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Motives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08720"/>
            <a:ext cx="7735888" cy="5616624"/>
          </a:xfrm>
        </p:spPr>
        <p:txBody>
          <a:bodyPr/>
          <a:lstStyle/>
          <a:p>
            <a:pPr>
              <a:lnSpc>
                <a:spcPct val="115000"/>
              </a:lnSpc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Psychodynamic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Approaches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Displaced</a:t>
            </a:r>
            <a:r>
              <a:rPr lang="tr-TR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Aggression</a:t>
            </a:r>
            <a:endParaRPr lang="tr-TR" sz="20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Prejudice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as an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outcome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displaced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agression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angry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frustrated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normally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express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agression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toward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unhappiness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Yet,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cannot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attacked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bec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fear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unavailability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aggression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displayed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toward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another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target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1"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lose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jobs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during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economic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repression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looked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scapegoat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Lynching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African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Americans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increased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bad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economic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times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Hovland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Sears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1940)</a:t>
            </a:r>
          </a:p>
          <a:p>
            <a:pPr lvl="1"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15000"/>
              </a:lnSpc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Resim" descr="indir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04664"/>
            <a:ext cx="2836540" cy="2116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4684-CCC4-4D11-A023-C8E53E098EF0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4320480" cy="810344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548680"/>
            <a:ext cx="7812088" cy="2761927"/>
          </a:xfrm>
        </p:spPr>
        <p:txBody>
          <a:bodyPr/>
          <a:lstStyle/>
          <a:p>
            <a:pPr>
              <a:lnSpc>
                <a:spcPct val="13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Prejudice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destructive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aspect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human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behavior</a:t>
            </a:r>
            <a:endParaRPr lang="tr-TR" sz="2000" i="1" u="sng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6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million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Jews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murdered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Nazis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1940s</a:t>
            </a:r>
          </a:p>
          <a:p>
            <a:pPr lvl="1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U.S.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Africans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brought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America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slaves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treated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property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lesbians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subject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intense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prejudice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heterosexual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majority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Overwieghted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elderly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often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targets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prejudice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6" name="5 Resim" descr="Nazi_Holocaust_by_bullets_-_Jewish_mass_grave_near_Zolochiv,_west_Ukra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789040"/>
            <a:ext cx="3960440" cy="2761495"/>
          </a:xfrm>
          <a:prstGeom prst="rect">
            <a:avLst/>
          </a:prstGeom>
        </p:spPr>
      </p:pic>
      <p:pic>
        <p:nvPicPr>
          <p:cNvPr id="7" name="6 Resim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861048"/>
            <a:ext cx="3617449" cy="2660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20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7499350" cy="576064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Motives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08720"/>
            <a:ext cx="7735888" cy="5616624"/>
          </a:xfrm>
        </p:spPr>
        <p:txBody>
          <a:bodyPr/>
          <a:lstStyle/>
          <a:p>
            <a:pPr>
              <a:lnSpc>
                <a:spcPct val="115000"/>
              </a:lnSpc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Intergroup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Competition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Prejudice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stems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intergroup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competition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Society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composed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differ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social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power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economic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status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social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status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desirable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attributes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Dominant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motivated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maintain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previleged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positions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whereas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subordinate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motivated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reduce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inequality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Competition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produces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intergroup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conflict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leads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prejudice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15000"/>
              </a:lnSpc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Resim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221088"/>
            <a:ext cx="6768752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21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499350" cy="576064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Motives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92696"/>
            <a:ext cx="7735888" cy="5832648"/>
          </a:xfrm>
        </p:spPr>
        <p:txBody>
          <a:bodyPr/>
          <a:lstStyle/>
          <a:p>
            <a:pPr>
              <a:lnSpc>
                <a:spcPct val="115000"/>
              </a:lnSpc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Intergroup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Competition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Realistic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Conflict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Theory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prejudice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 inevitable consequence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conflicts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interest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resources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power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between groups</a:t>
            </a:r>
            <a:endParaRPr lang="tr-TR" sz="20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Prejudice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stem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competetion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btw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blacks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whites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blue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collor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jobs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Related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theory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Relative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Deprivation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Theory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Hostility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stems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perception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relative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deprivation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rather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absolute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levels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deprivation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discontented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due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belief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one’s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faring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poorly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others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Relative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eprivation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played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role in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riots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black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ghettos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in 1960s.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believed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economic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situation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much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worse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whites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15000"/>
              </a:lnSpc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22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499350" cy="576064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Motives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92696"/>
            <a:ext cx="7735888" cy="5832648"/>
          </a:xfrm>
        </p:spPr>
        <p:txBody>
          <a:bodyPr/>
          <a:lstStyle/>
          <a:p>
            <a:pPr>
              <a:lnSpc>
                <a:spcPct val="115000"/>
              </a:lnSpc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Intergroup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Competition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Sense of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Position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dominant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believe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advantaged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position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deserved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subordinate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threatening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take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these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privileges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away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0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Belief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superiority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dominant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group</a:t>
            </a:r>
            <a:endParaRPr lang="tr-TR" sz="20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Perceiving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subordinate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alien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non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human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Whites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opposition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affirmative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actions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provide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special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help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blacks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15000"/>
              </a:lnSpc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Resim" descr="ind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933056"/>
            <a:ext cx="7056784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23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499350" cy="576064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Motives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92696"/>
            <a:ext cx="7735888" cy="5832648"/>
          </a:xfrm>
        </p:spPr>
        <p:txBody>
          <a:bodyPr/>
          <a:lstStyle/>
          <a:p>
            <a:pPr>
              <a:lnSpc>
                <a:spcPct val="115000"/>
              </a:lnSpc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Intergroup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Competition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Social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Dominance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Theory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Societies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organized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hierarchies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high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social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dominance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orientation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supporters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rigidly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hierarchical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society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social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dominance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orientation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promote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equality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(e.g. ,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left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political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activists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dominant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groups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try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maintain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their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privileged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status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Not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generally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physical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force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!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Tx/>
              <a:buChar char="-"/>
            </a:pP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Benevolent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Paternalism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paternalism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dominant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deference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subordinate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btw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good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long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subordinates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place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Tx/>
              <a:buChar char="-"/>
            </a:pP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Ideology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Dominant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create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legitimizing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myths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order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justify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inequalities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15000"/>
              </a:lnSpc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24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499350" cy="576064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Cognitive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Bases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92696"/>
            <a:ext cx="7735888" cy="5832648"/>
          </a:xfrm>
        </p:spPr>
        <p:txBody>
          <a:bodyPr/>
          <a:lstStyle/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Seemingly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harmless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cognitive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biases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can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produce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stereotyping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prejudice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even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absence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competition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resources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Categorization</a:t>
            </a:r>
            <a:endParaRPr lang="tr-T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process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percieve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categories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rather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distinct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.s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whether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person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black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white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woman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?)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People categorize others into groups on the basis of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perceptually salient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characteristics (e.g., race, gender, language)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Social norms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provide a basis for categorization based on other attributes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(e.g.,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religion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Categorization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social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important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bec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it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often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affectively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loaded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category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label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has an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evaluation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associated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it.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Fat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strong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neg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.),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large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fairly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neutral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15000"/>
              </a:lnSpc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25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499350" cy="576064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Cognitive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Bases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92696"/>
            <a:ext cx="7735888" cy="5832648"/>
          </a:xfrm>
        </p:spPr>
        <p:txBody>
          <a:bodyPr/>
          <a:lstStyle/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15000"/>
              </a:lnSpc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Resim" descr="world-according-to-the-united-states-of-ameri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692696"/>
            <a:ext cx="7776864" cy="6003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26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499350" cy="576064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Cognitive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Bases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92696"/>
            <a:ext cx="7735888" cy="5832648"/>
          </a:xfrm>
        </p:spPr>
        <p:txBody>
          <a:bodyPr/>
          <a:lstStyle/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15000"/>
              </a:lnSpc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Resim" descr="europe-according-to-turk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836712"/>
            <a:ext cx="7776864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27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499350" cy="576064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Cognitive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Bases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92696"/>
            <a:ext cx="7735888" cy="5832648"/>
          </a:xfrm>
        </p:spPr>
        <p:txBody>
          <a:bodyPr/>
          <a:lstStyle/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Category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Processing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occurs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quickly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unconsciously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involuntarily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riming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stereotype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makes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salient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increases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influence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over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.’s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thinking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tr-T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 </a:t>
            </a:r>
            <a:r>
              <a:rPr lang="tr-TR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study</a:t>
            </a:r>
            <a:r>
              <a:rPr lang="tr-T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tr-TR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Slusher</a:t>
            </a:r>
            <a:r>
              <a:rPr lang="tr-T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Anderson</a:t>
            </a:r>
            <a:r>
              <a:rPr lang="tr-T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1987)-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subjects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told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imagine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situation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agressive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lawyers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Results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revealed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subjects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believed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those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stereotypes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did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subject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asked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imagine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Category-based processing is influenced by the accessibility of categories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accessible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category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likely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used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Ambiguous or inadequate information is especially likely to lead people to rely on stereotypes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15000"/>
              </a:lnSpc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28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499350" cy="576064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Social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Identity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Theory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92696"/>
            <a:ext cx="7735888" cy="5832648"/>
          </a:xfrm>
        </p:spPr>
        <p:txBody>
          <a:bodyPr/>
          <a:lstStyle/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Social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Identity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is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crucial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element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cognitive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approach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Social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Identity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part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self-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concept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derived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membership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social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outgroup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Categor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ization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leads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us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(in-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 &amp;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out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lnSpc>
                <a:spcPct val="115000"/>
              </a:lnSpc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Favoritism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tendency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favorable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evaluations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greater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rewards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member’s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one’s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000" b="1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favoritism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occurs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u="sng" dirty="0" err="1" smtClean="0">
                <a:latin typeface="Arial" pitchFamily="34" charset="0"/>
                <a:cs typeface="Arial" pitchFamily="34" charset="0"/>
              </a:rPr>
              <a:t>even</a:t>
            </a:r>
            <a:r>
              <a:rPr lang="tr-TR" sz="2000" b="1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u="sng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tr-TR" sz="2000" b="1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u="sng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b="1" i="1" u="sng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selfish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gains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no pos.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interaction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15000"/>
              </a:lnSpc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Resim" descr="ingroup-outgroup-e13917227013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725144"/>
            <a:ext cx="6048672" cy="18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29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499350" cy="576064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Social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Identity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Theory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92696"/>
            <a:ext cx="7735888" cy="5832648"/>
          </a:xfrm>
        </p:spPr>
        <p:txBody>
          <a:bodyPr/>
          <a:lstStyle/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Minimal Group </a:t>
            </a:r>
            <a:r>
              <a:rPr lang="en-US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Pradigm</a:t>
            </a:r>
            <a:r>
              <a:rPr lang="en-US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Tajfel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1969); method for investigating the minimal conditions required for discrimination to occur between groups.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rbitrary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virtually meaningless distinctions between groups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(e.g. 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preferences for paintings or the color of their shirts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 can trigger a tendency to favor one's own group at the expense of others.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Serving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Biases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making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internal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attributions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successes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external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attributions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failures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make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fav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attributions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performance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in-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unfav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attributions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performance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out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rgbClr val="002060"/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men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give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external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attributions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women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succeed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maths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internal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attributions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women’s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failures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maths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tr-TR" sz="1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15000"/>
              </a:lnSpc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E83E-A4DC-4B59-BF51-54FCB30E1BAA}" type="slidenum">
              <a:rPr lang="en-US"/>
              <a:pPr/>
              <a:t>3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6120680" cy="980728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Prejudice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692696"/>
            <a:ext cx="7772400" cy="5784304"/>
          </a:xfrm>
        </p:spPr>
        <p:txBody>
          <a:bodyPr/>
          <a:lstStyle/>
          <a:p>
            <a:pPr>
              <a:lnSpc>
                <a:spcPct val="120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Components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Antagonism</a:t>
            </a:r>
            <a:endParaRPr lang="tr-TR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Antagonism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exhibited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(in-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display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neg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.s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toward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another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out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lvl="1">
              <a:lnSpc>
                <a:spcPct val="120000"/>
              </a:lnSpc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belongs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Out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any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antagonism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has 3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elements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1">
              <a:lnSpc>
                <a:spcPct val="120000"/>
              </a:lnSpc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Stereotypes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cognitive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rgbClr val="002060"/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beliefs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typical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caharacteristics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lnSpc>
                <a:spcPct val="120000"/>
              </a:lnSpc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Prejudice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affective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rgbClr val="002060"/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(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neg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feelings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toward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target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lnSpc>
                <a:spcPct val="120000"/>
              </a:lnSpc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Dsicrimination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behavioral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rgbClr val="002060"/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behavior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disadvantages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simply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bec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membership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Resim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1988840"/>
            <a:ext cx="2016224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30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499350" cy="576064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Social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Identity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Theory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92696"/>
            <a:ext cx="7735888" cy="5832648"/>
          </a:xfrm>
        </p:spPr>
        <p:txBody>
          <a:bodyPr/>
          <a:lstStyle/>
          <a:p>
            <a:pPr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ssumed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imilarity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ffect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n-group members seen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as more similar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 the self than out-group members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even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distinguished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arbitrarily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randomly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Allen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Wilder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(1979)-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randomly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assigned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part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ostensibily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basis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artistic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preference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Part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rated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in-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similar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out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even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matters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unrelated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art. </a:t>
            </a:r>
          </a:p>
          <a:p>
            <a:pPr>
              <a:buClr>
                <a:srgbClr val="002060"/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ut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-group 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omogeneity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ffect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Tendency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see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out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quite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homogenous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terms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traits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personality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etc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“They are all alike, while we are diverse.”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Perceive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in-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complex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personalities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seen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as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multidimensional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variable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rich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see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complex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elderly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vice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versa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May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also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stem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ignorance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having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experience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outgroup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rgbClr val="002060"/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rgbClr val="002060"/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rgbClr val="002060"/>
              </a:buClr>
              <a:buSzPct val="100000"/>
              <a:buFont typeface="Wingdings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rgbClr val="00206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tr-TR" sz="1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15000"/>
              </a:lnSpc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31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499350" cy="576064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Social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Identity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Theory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92696"/>
            <a:ext cx="7735888" cy="5832648"/>
          </a:xfrm>
        </p:spPr>
        <p:txBody>
          <a:bodyPr/>
          <a:lstStyle/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in-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out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effects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occur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Evolutionary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Approach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order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increase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fitness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reproduce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genes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hunter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gatherer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tribes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began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favoring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relatives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engaging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hostalities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tribes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favoritism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outgroup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antagonism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could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protect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limited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sources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increase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survival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one’s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own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family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Acc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Tajfel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(1982); </a:t>
            </a: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derive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sense of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self-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esteem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social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identity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Self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concepts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partly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depend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evaluate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relative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endParaRPr lang="tr-TR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endParaRPr lang="tr-TR" sz="1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                                        Self-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esteem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increases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belong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superior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belongs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superior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it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decreases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decreases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belongs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an                                        an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inferior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                                            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rgbClr val="002060"/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rgbClr val="002060"/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rgbClr val="002060"/>
              </a:buClr>
              <a:buSzPct val="100000"/>
              <a:buFont typeface="Wingdings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rgbClr val="00206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tr-TR" sz="1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15000"/>
              </a:lnSpc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Resim" descr="www.resimcity.com_galatasaray_resimle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270276"/>
            <a:ext cx="3168352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32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499350" cy="576064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Social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Identity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Theory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92696"/>
            <a:ext cx="7735888" cy="5832648"/>
          </a:xfrm>
        </p:spPr>
        <p:txBody>
          <a:bodyPr/>
          <a:lstStyle/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In-group favoritism enhances self-esteem.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ow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self-esteem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doesn’t foster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in-group favoritism</a:t>
            </a:r>
            <a:r>
              <a:rPr lang="en-US" sz="20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tr-TR" sz="2000" dirty="0" smtClean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People with low self-esteem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are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more prejudiced against out-groups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but they are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negative about the in-group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as well.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identification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stronger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among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-self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esteem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Distinction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btw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private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collective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self-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esteem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Collective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self-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esteem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depends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does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private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self-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esteem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depends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.’s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performance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receive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 pay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rise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feel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better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tr-T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private</a:t>
            </a:r>
            <a:r>
              <a:rPr lang="tr-T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self </a:t>
            </a:r>
            <a:r>
              <a:rPr lang="tr-TR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esteem</a:t>
            </a:r>
            <a:r>
              <a:rPr lang="tr-T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rises</a:t>
            </a:r>
            <a:r>
              <a:rPr lang="tr-T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college’s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football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team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wins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(</a:t>
            </a:r>
            <a:r>
              <a:rPr lang="tr-TR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collective</a:t>
            </a:r>
            <a:r>
              <a:rPr lang="tr-T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self </a:t>
            </a:r>
            <a:r>
              <a:rPr lang="tr-TR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esteem</a:t>
            </a:r>
            <a:r>
              <a:rPr lang="tr-T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rises</a:t>
            </a:r>
            <a:r>
              <a:rPr lang="tr-T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private</a:t>
            </a:r>
            <a:r>
              <a:rPr lang="tr-T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self-</a:t>
            </a:r>
            <a:r>
              <a:rPr lang="tr-TR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esteem</a:t>
            </a:r>
            <a:r>
              <a:rPr lang="tr-T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does</a:t>
            </a:r>
            <a:r>
              <a:rPr lang="tr-T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not </a:t>
            </a:r>
            <a:r>
              <a:rPr lang="tr-TR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tr-T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rgbClr val="002060"/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rgbClr val="002060"/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rgbClr val="002060"/>
              </a:buClr>
              <a:buSzPct val="100000"/>
              <a:buFont typeface="Wingdings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rgbClr val="00206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tr-TR" sz="1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15000"/>
              </a:lnSpc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33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499350" cy="576064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Changing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92696"/>
            <a:ext cx="7735888" cy="5832648"/>
          </a:xfrm>
        </p:spPr>
        <p:txBody>
          <a:bodyPr/>
          <a:lstStyle/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Changes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since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earliest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psychosocial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studies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1940s.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(Hitler,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civil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rights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movement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women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rights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tr-TR" sz="2000" dirty="0" smtClean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Does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mean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there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is no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prejudice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now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                                      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Old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fashioned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racism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declined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                                      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innate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superiority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race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                                       -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racial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segregration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public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areas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                                       -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discrimination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blacks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areas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as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                                        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employment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higher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education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However, there is still resistance to full equality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5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Negative stereotypes persist</a:t>
            </a:r>
          </a:p>
          <a:p>
            <a:pPr lvl="1">
              <a:lnSpc>
                <a:spcPct val="115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Many Whites give only weak support to government action to promote racial equality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rgbClr val="002060"/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rgbClr val="002060"/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rgbClr val="002060"/>
              </a:buClr>
              <a:buSzPct val="100000"/>
              <a:buFont typeface="Wingdings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rgbClr val="00206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tr-TR" sz="1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15000"/>
              </a:lnSpc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Resim" descr="Rex_theat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060848"/>
            <a:ext cx="2955603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34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499350" cy="576064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Changing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92696"/>
            <a:ext cx="7735888" cy="5832648"/>
          </a:xfrm>
        </p:spPr>
        <p:txBody>
          <a:bodyPr/>
          <a:lstStyle/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the apparent decline in racism real or illusory?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ew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differences between responses to face-to-face interviews and private, anonymous survey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questionnaires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social scientists believe the decline is real.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Some believe that old-fashioned racism has been replaced by </a:t>
            </a:r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symbolic 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aversive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racism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Symbolic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Racism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15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iscrimination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is no longer a major obstacle </a:t>
            </a:r>
          </a:p>
          <a:p>
            <a:pPr>
              <a:lnSpc>
                <a:spcPct val="115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Blacks do not make enough effort to help themselves</a:t>
            </a:r>
          </a:p>
          <a:p>
            <a:pPr>
              <a:lnSpc>
                <a:spcPct val="115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emands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for special treatment by Blacks are unwarranted (and resented)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Symbolic racism is correlated with old-fashioned prejudice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whites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’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opposition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black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political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leaders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rgbClr val="002060"/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rgbClr val="002060"/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rgbClr val="002060"/>
              </a:buClr>
              <a:buSzPct val="100000"/>
              <a:buFont typeface="Wingdings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rgbClr val="00206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tr-TR" sz="1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15000"/>
              </a:lnSpc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35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499350" cy="576064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Changing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92696"/>
            <a:ext cx="7735888" cy="5832648"/>
          </a:xfrm>
        </p:spPr>
        <p:txBody>
          <a:bodyPr/>
          <a:lstStyle/>
          <a:p>
            <a:pPr>
              <a:lnSpc>
                <a:spcPct val="115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Aversive Racism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upport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for racial equality mixed with negative feelings towards Blacks</a:t>
            </a:r>
          </a:p>
          <a:p>
            <a:pPr lvl="1">
              <a:lnSpc>
                <a:spcPct val="115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eads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Whites to avoid Blacks because they feel ashamed of having negative feelings and allows them to protect their self-image as unprejudiced.</a:t>
            </a:r>
          </a:p>
          <a:p>
            <a:pPr lvl="1">
              <a:lnSpc>
                <a:spcPct val="115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ay allow Whites to discriminate against Blacks when there is a plausible non-racist justification for their actions.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egaliterian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contexts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(e.g;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grading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term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papers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evaluating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job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applicants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defendants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trial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an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equal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treatment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sometimes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even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slight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bias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favor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African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Americans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ambigous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contexts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Whites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tend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sit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further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away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friendly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voice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tones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make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eye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contact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terminate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interactions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quickly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15000"/>
              </a:lnSpc>
              <a:buClr>
                <a:srgbClr val="002060"/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rgbClr val="002060"/>
              </a:buClr>
              <a:buSzPct val="100000"/>
              <a:buFont typeface="Wingdings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rgbClr val="00206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tr-TR" sz="1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15000"/>
              </a:lnSpc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0 Resim" descr="DocPati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284984"/>
            <a:ext cx="2865256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36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499350" cy="576064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Changing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92696"/>
            <a:ext cx="7735888" cy="5832648"/>
          </a:xfrm>
        </p:spPr>
        <p:txBody>
          <a:bodyPr/>
          <a:lstStyle/>
          <a:p>
            <a:pPr>
              <a:lnSpc>
                <a:spcPct val="115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Implicit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Stereotypes</a:t>
            </a:r>
            <a:endParaRPr lang="tr-TR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Reflect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well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learned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sets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associations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can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automatically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activated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spontenous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uncontrollable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unintentional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without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awareness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Explicit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measures of prejudice may correlate with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deliberative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judgments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e.g.;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support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black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leaders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evaluations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black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interview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rating’s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black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defendant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mplicit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measures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correlate with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spontaneous, involuntary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responses.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e.g.;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physical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proximity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blinking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avoidance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eye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contact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friendliness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rgbClr val="002060"/>
              </a:buClr>
              <a:buSzPct val="100000"/>
              <a:buFont typeface="Wingdings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rgbClr val="00206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tr-TR" sz="1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15000"/>
              </a:lnSpc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37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499350" cy="576064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Reducing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92696"/>
            <a:ext cx="7735888" cy="5832648"/>
          </a:xfrm>
        </p:spPr>
        <p:txBody>
          <a:bodyPr/>
          <a:lstStyle/>
          <a:p>
            <a:pPr>
              <a:lnSpc>
                <a:spcPct val="115000"/>
              </a:lnSpc>
              <a:buClr>
                <a:srgbClr val="C00000"/>
              </a:buClr>
              <a:buSzPct val="100000"/>
              <a:buNone/>
            </a:pP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can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prejudice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be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reduced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Obvious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step-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redistributing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jobs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income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wealth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medical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good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housing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However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never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enough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resources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satisfy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everyone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ways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Socialization</a:t>
            </a:r>
            <a:endParaRPr lang="tr-TR" sz="20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Intergroup</a:t>
            </a:r>
            <a:r>
              <a:rPr lang="tr-TR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contact</a:t>
            </a:r>
            <a:endParaRPr lang="tr-TR" sz="20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Recategorization</a:t>
            </a:r>
            <a:endParaRPr lang="tr-TR" sz="20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rgbClr val="002060"/>
              </a:buClr>
              <a:buSzPct val="100000"/>
              <a:buFont typeface="Wingdings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rgbClr val="00206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tr-TR" sz="1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15000"/>
              </a:lnSpc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38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499350" cy="576064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Reducing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92696"/>
            <a:ext cx="7735888" cy="5832648"/>
          </a:xfrm>
        </p:spPr>
        <p:txBody>
          <a:bodyPr/>
          <a:lstStyle/>
          <a:p>
            <a:pPr>
              <a:lnSpc>
                <a:spcPct val="115000"/>
              </a:lnSpc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Socialization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Prejudice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learned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fairly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early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life,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tends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stable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over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many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years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Much change is happening spontaneously as groups change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prejudiced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elderly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dying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younger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growing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prejudice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), as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targets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longer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fit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older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stereotypes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levels of education rise.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Still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such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spontenous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reductions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prejudice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eliminated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it.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Intervation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programs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direct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training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negating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stereotypes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1"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Ability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take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perspective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other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Imagining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person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feels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empathy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Imagining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counter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sterotypic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rgbClr val="002060"/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shown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reduce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stereotypes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Galinsky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Moskovitz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2000)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rgbClr val="00206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tr-TR" sz="1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15000"/>
              </a:lnSpc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39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499350" cy="576064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Reducing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92696"/>
            <a:ext cx="7735888" cy="5832648"/>
          </a:xfrm>
        </p:spPr>
        <p:txBody>
          <a:bodyPr/>
          <a:lstStyle/>
          <a:p>
            <a:pPr>
              <a:lnSpc>
                <a:spcPct val="115000"/>
              </a:lnSpc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Intergroup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Contact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Black people and White people are still quite segregated in the U.S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Blacks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continue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predominantly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black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neighbourhoods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Contact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btw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help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reduce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erroneous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stereotypes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due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ignorance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American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Army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allowed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African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American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voleenters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join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military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during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WWII,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stereotypes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American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soldiers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reduced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Mere contact between groups will not necessarily reduce prejudice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Gordon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Allport’s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ontact Theory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(1954)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Cooperative interdependence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solve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common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problem)</a:t>
            </a:r>
            <a:endParaRPr lang="en-US" sz="1800" i="1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Equal status</a:t>
            </a:r>
          </a:p>
          <a:p>
            <a:pPr lvl="2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Sufficient frequency, duration, closeness</a:t>
            </a:r>
          </a:p>
          <a:p>
            <a:pPr lvl="2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Institutional support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15000"/>
              </a:lnSpc>
              <a:buClr>
                <a:srgbClr val="C00000"/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tr-TR" sz="1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15000"/>
              </a:lnSpc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EC3-0716-427D-B2D1-CB3B36C23DD4}" type="slidenum">
              <a:rPr lang="en-US"/>
              <a:pPr/>
              <a:t>4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704856" cy="908720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Components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Group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Antagonism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Stereotypes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908720"/>
            <a:ext cx="7715374" cy="5688632"/>
          </a:xfrm>
        </p:spPr>
        <p:txBody>
          <a:bodyPr/>
          <a:lstStyle/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Stereotypes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cognitive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beliefs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attributes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shared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particular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social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category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May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involve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personality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traits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-  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Native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Americans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; as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dirty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cruel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&amp;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warlike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savages</a:t>
            </a:r>
            <a:endParaRPr lang="tr-TR" sz="1800" i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types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attributes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-  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African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Americans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; as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having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lower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educational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income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levels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i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stereotypes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accurate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- 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tr-TR" sz="2000" i="1" u="sng" dirty="0" err="1" smtClean="0">
                <a:latin typeface="Arial" pitchFamily="34" charset="0"/>
                <a:cs typeface="Arial" pitchFamily="34" charset="0"/>
              </a:rPr>
              <a:t>grain</a:t>
            </a:r>
            <a:r>
              <a:rPr lang="tr-TR" sz="2000" i="1" u="sng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i="1" u="sng" dirty="0" err="1" smtClean="0">
                <a:latin typeface="Arial" pitchFamily="34" charset="0"/>
                <a:cs typeface="Arial" pitchFamily="34" charset="0"/>
              </a:rPr>
              <a:t>truth</a:t>
            </a:r>
            <a:r>
              <a:rPr lang="tr-TR" sz="2000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stereotypes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-  Yet 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contain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much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inaccuracy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overgeneralizations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many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quite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.s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-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Stereotypes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usually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overemphasize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certain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attributes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underestimate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variability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Resim" descr="nativeamerican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772816"/>
            <a:ext cx="2055877" cy="2607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40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499350" cy="576064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Reducing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92696"/>
            <a:ext cx="7735888" cy="5832648"/>
          </a:xfrm>
        </p:spPr>
        <p:txBody>
          <a:bodyPr/>
          <a:lstStyle/>
          <a:p>
            <a:pPr>
              <a:lnSpc>
                <a:spcPct val="115000"/>
              </a:lnSpc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Intergroup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Contact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Aronson’s </a:t>
            </a:r>
            <a:r>
              <a:rPr lang="en-US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jigsaw technique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(1998)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tr-TR" sz="1200" dirty="0" smtClean="0">
                <a:latin typeface="Arial" pitchFamily="34" charset="0"/>
                <a:cs typeface="Arial" pitchFamily="34" charset="0"/>
              </a:rPr>
              <a:t>      </a:t>
            </a:r>
            <a:endParaRPr lang="tr-TR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Children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meet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small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multicultural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each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child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responsible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teaching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lesson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but no-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can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complete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assignment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without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info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ontributed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others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ecreased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prejudice, increased self-esteem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academic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performance.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However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many efforts at intergroup contact do not meet the conditions.</a:t>
            </a:r>
          </a:p>
          <a:p>
            <a:pPr lvl="2">
              <a:lnSpc>
                <a:spcPct val="115000"/>
              </a:lnSpc>
              <a:buClr>
                <a:srgbClr val="C00000"/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tr-TR" sz="1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15000"/>
              </a:lnSpc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Resim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636912"/>
            <a:ext cx="4608512" cy="2306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41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499350" cy="576064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Reducing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92696"/>
            <a:ext cx="7735888" cy="5832648"/>
          </a:xfrm>
        </p:spPr>
        <p:txBody>
          <a:bodyPr/>
          <a:lstStyle/>
          <a:p>
            <a:pPr>
              <a:lnSpc>
                <a:spcPct val="115000"/>
              </a:lnSpc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Recategorization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15000"/>
              </a:lnSpc>
              <a:buClr>
                <a:srgbClr val="C00000"/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tr-TR" sz="1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15000"/>
              </a:lnSpc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259632" y="1124744"/>
            <a:ext cx="7416824" cy="487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folHlink"/>
                </a:solidFill>
              </a:rPr>
              <a:t>  </a:t>
            </a:r>
            <a:r>
              <a:rPr lang="en-US" sz="2000" dirty="0" smtClean="0"/>
              <a:t>Encouraging </a:t>
            </a:r>
            <a:r>
              <a:rPr lang="en-US" sz="2000" dirty="0" smtClean="0"/>
              <a:t>people to re-categorize members of the in-group </a:t>
            </a:r>
            <a:r>
              <a:rPr lang="tr-TR" sz="2000" dirty="0" smtClean="0"/>
              <a:t>&amp; </a:t>
            </a:r>
            <a:r>
              <a:rPr lang="en-US" sz="2000" dirty="0" smtClean="0"/>
              <a:t>the </a:t>
            </a:r>
            <a:r>
              <a:rPr lang="en-US" sz="2000" dirty="0" smtClean="0"/>
              <a:t>out-group as members of a larger, more inclusive group may reduce </a:t>
            </a:r>
            <a:r>
              <a:rPr lang="en-US" sz="2000" dirty="0" smtClean="0"/>
              <a:t>prejudice.</a:t>
            </a:r>
            <a:endParaRPr lang="tr-TR" sz="2000" dirty="0" smtClean="0"/>
          </a:p>
          <a:p>
            <a:pPr>
              <a:lnSpc>
                <a:spcPct val="105000"/>
              </a:lnSpc>
              <a:buClr>
                <a:schemeClr val="accent4">
                  <a:lumMod val="50000"/>
                </a:schemeClr>
              </a:buClr>
            </a:pPr>
            <a:endParaRPr lang="tr-TR" sz="2000" dirty="0" smtClean="0"/>
          </a:p>
          <a:p>
            <a:pPr>
              <a:lnSpc>
                <a:spcPct val="105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000" i="1" u="sng" dirty="0" smtClean="0">
                <a:solidFill>
                  <a:schemeClr val="folHlink"/>
                </a:solidFill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</a:rPr>
              <a:t>Superordinate</a:t>
            </a:r>
            <a:r>
              <a:rPr lang="en-US" sz="2000" i="1" dirty="0" smtClean="0">
                <a:solidFill>
                  <a:srgbClr val="C00000"/>
                </a:solidFill>
              </a:rPr>
              <a:t> </a:t>
            </a:r>
            <a:r>
              <a:rPr lang="en-US" sz="2000" i="1" dirty="0" smtClean="0">
                <a:solidFill>
                  <a:srgbClr val="C00000"/>
                </a:solidFill>
              </a:rPr>
              <a:t>group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endParaRPr lang="tr-TR" sz="2000" dirty="0" smtClean="0">
              <a:solidFill>
                <a:srgbClr val="002060"/>
              </a:solidFill>
            </a:endParaRPr>
          </a:p>
          <a:p>
            <a:pPr>
              <a:lnSpc>
                <a:spcPct val="105000"/>
              </a:lnSpc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tr-TR" sz="2000" dirty="0" smtClean="0">
                <a:solidFill>
                  <a:srgbClr val="002060"/>
                </a:solidFill>
              </a:rPr>
              <a:t> </a:t>
            </a:r>
            <a:r>
              <a:rPr lang="tr-TR" sz="2000" dirty="0" smtClean="0">
                <a:solidFill>
                  <a:srgbClr val="002060"/>
                </a:solidFill>
              </a:rPr>
              <a:t> </a:t>
            </a:r>
            <a:r>
              <a:rPr lang="tr-TR" sz="2000" dirty="0" err="1" smtClean="0"/>
              <a:t>large</a:t>
            </a:r>
            <a:r>
              <a:rPr lang="tr-TR" sz="2000" dirty="0" smtClean="0"/>
              <a:t> &amp; </a:t>
            </a:r>
            <a:r>
              <a:rPr lang="tr-TR" sz="2000" dirty="0" err="1" smtClean="0"/>
              <a:t>inclusive</a:t>
            </a:r>
            <a:r>
              <a:rPr lang="tr-TR" sz="2000" dirty="0" smtClean="0"/>
              <a:t> </a:t>
            </a:r>
            <a:r>
              <a:rPr lang="tr-TR" sz="2000" dirty="0" err="1" smtClean="0"/>
              <a:t>group</a:t>
            </a:r>
            <a:r>
              <a:rPr lang="tr-TR" sz="2000" dirty="0" smtClean="0"/>
              <a:t> </a:t>
            </a:r>
            <a:r>
              <a:rPr lang="tr-TR" sz="2000" dirty="0" err="1" smtClean="0"/>
              <a:t>categories</a:t>
            </a:r>
            <a:r>
              <a:rPr lang="tr-TR" sz="2000" dirty="0" smtClean="0"/>
              <a:t> </a:t>
            </a:r>
            <a:r>
              <a:rPr lang="tr-TR" sz="2000" dirty="0" err="1" smtClean="0"/>
              <a:t>defuse</a:t>
            </a:r>
            <a:r>
              <a:rPr lang="tr-TR" sz="2000" dirty="0" smtClean="0"/>
              <a:t> </a:t>
            </a:r>
            <a:r>
              <a:rPr lang="tr-TR" sz="2000" dirty="0" err="1" smtClean="0"/>
              <a:t>conflict</a:t>
            </a:r>
            <a:r>
              <a:rPr lang="tr-TR" sz="2000" dirty="0" smtClean="0"/>
              <a:t> </a:t>
            </a:r>
            <a:r>
              <a:rPr lang="tr-TR" sz="2000" dirty="0" err="1" smtClean="0"/>
              <a:t>among</a:t>
            </a:r>
            <a:r>
              <a:rPr lang="tr-TR" sz="2000" dirty="0" smtClean="0"/>
              <a:t>  </a:t>
            </a:r>
            <a:r>
              <a:rPr lang="tr-TR" sz="2000" dirty="0" err="1" smtClean="0"/>
              <a:t>smaller</a:t>
            </a:r>
            <a:r>
              <a:rPr lang="tr-TR" sz="2000" dirty="0" smtClean="0"/>
              <a:t> </a:t>
            </a:r>
            <a:r>
              <a:rPr lang="tr-TR" sz="2000" dirty="0" err="1" smtClean="0"/>
              <a:t>groups</a:t>
            </a:r>
            <a:endParaRPr lang="tr-TR" sz="2000" dirty="0" smtClean="0"/>
          </a:p>
          <a:p>
            <a:pPr>
              <a:lnSpc>
                <a:spcPct val="105000"/>
              </a:lnSpc>
              <a:buClr>
                <a:srgbClr val="C00000"/>
              </a:buClr>
            </a:pPr>
            <a:r>
              <a:rPr lang="tr-TR" sz="2000" b="1" dirty="0" smtClean="0">
                <a:solidFill>
                  <a:srgbClr val="C00000"/>
                </a:solidFill>
              </a:rPr>
              <a:t> </a:t>
            </a:r>
            <a:r>
              <a:rPr lang="tr-TR" sz="2000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E</a:t>
            </a:r>
            <a:r>
              <a:rPr lang="tr-TR" b="1" dirty="0" smtClean="0">
                <a:solidFill>
                  <a:srgbClr val="C00000"/>
                </a:solidFill>
              </a:rPr>
              <a:t>x: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/>
              <a:t>Football</a:t>
            </a:r>
            <a:r>
              <a:rPr lang="tr-TR" dirty="0" smtClean="0"/>
              <a:t> </a:t>
            </a:r>
            <a:r>
              <a:rPr lang="tr-TR" dirty="0" err="1" smtClean="0"/>
              <a:t>players</a:t>
            </a:r>
            <a:r>
              <a:rPr lang="tr-TR" dirty="0" smtClean="0"/>
              <a:t> </a:t>
            </a:r>
            <a:r>
              <a:rPr lang="en-US" dirty="0" smtClean="0"/>
              <a:t>praying </a:t>
            </a:r>
            <a:r>
              <a:rPr lang="en-US" dirty="0" smtClean="0"/>
              <a:t>together </a:t>
            </a:r>
            <a:r>
              <a:rPr lang="tr-TR" dirty="0" err="1" smtClean="0"/>
              <a:t>after</a:t>
            </a:r>
            <a:r>
              <a:rPr lang="tr-TR" dirty="0" smtClean="0"/>
              <a:t> a hard-</a:t>
            </a:r>
            <a:r>
              <a:rPr lang="tr-TR" dirty="0" err="1" smtClean="0"/>
              <a:t>fought</a:t>
            </a:r>
            <a:r>
              <a:rPr lang="tr-TR" dirty="0" smtClean="0"/>
              <a:t> </a:t>
            </a:r>
            <a:r>
              <a:rPr lang="tr-TR" dirty="0" err="1" smtClean="0"/>
              <a:t>game</a:t>
            </a:r>
            <a:endParaRPr lang="tr-TR" dirty="0" smtClean="0"/>
          </a:p>
          <a:p>
            <a:pPr>
              <a:lnSpc>
                <a:spcPct val="105000"/>
              </a:lnSpc>
              <a:buClr>
                <a:srgbClr val="C00000"/>
              </a:buClr>
            </a:pPr>
            <a:r>
              <a:rPr lang="tr-TR" dirty="0" smtClean="0"/>
              <a:t>        Not </a:t>
            </a:r>
            <a:r>
              <a:rPr lang="tr-TR" dirty="0" err="1" smtClean="0"/>
              <a:t>German</a:t>
            </a:r>
            <a:r>
              <a:rPr lang="tr-TR" dirty="0" smtClean="0"/>
              <a:t>, Not </a:t>
            </a:r>
            <a:r>
              <a:rPr lang="tr-TR" dirty="0" err="1" smtClean="0"/>
              <a:t>American</a:t>
            </a:r>
            <a:r>
              <a:rPr lang="tr-TR" dirty="0" smtClean="0"/>
              <a:t>, Not </a:t>
            </a:r>
            <a:r>
              <a:rPr lang="tr-TR" dirty="0" err="1" smtClean="0"/>
              <a:t>Turkish</a:t>
            </a:r>
            <a:r>
              <a:rPr lang="tr-TR" dirty="0" smtClean="0"/>
              <a:t>- But </a:t>
            </a:r>
            <a:r>
              <a:rPr lang="tr-TR" dirty="0" err="1" smtClean="0"/>
              <a:t>Earthly</a:t>
            </a:r>
            <a:r>
              <a:rPr lang="tr-TR" dirty="0" smtClean="0"/>
              <a:t> </a:t>
            </a:r>
            <a:r>
              <a:rPr lang="tr-TR" dirty="0" err="1" smtClean="0"/>
              <a:t>Humanbeings</a:t>
            </a:r>
            <a:endParaRPr lang="tr-TR" dirty="0" smtClean="0"/>
          </a:p>
          <a:p>
            <a:pPr>
              <a:lnSpc>
                <a:spcPct val="105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400" i="1" u="sng" dirty="0" smtClean="0">
                <a:solidFill>
                  <a:schemeClr val="folHlink"/>
                </a:solidFill>
              </a:rPr>
              <a:t> </a:t>
            </a:r>
            <a:r>
              <a:rPr lang="en-US" sz="2000" i="1" dirty="0" smtClean="0">
                <a:solidFill>
                  <a:srgbClr val="C00000"/>
                </a:solidFill>
              </a:rPr>
              <a:t>Cross-cutting categories</a:t>
            </a:r>
            <a:endParaRPr lang="tr-TR" sz="2000" i="1" dirty="0" smtClean="0">
              <a:solidFill>
                <a:srgbClr val="C00000"/>
              </a:solidFill>
            </a:endParaRPr>
          </a:p>
          <a:p>
            <a:pPr>
              <a:lnSpc>
                <a:spcPct val="105000"/>
              </a:lnSpc>
              <a:buClr>
                <a:schemeClr val="accent4">
                  <a:lumMod val="50000"/>
                </a:schemeClr>
              </a:buClr>
            </a:pPr>
            <a:r>
              <a:rPr lang="tr-TR" sz="2000" i="1" dirty="0" smtClean="0">
                <a:solidFill>
                  <a:srgbClr val="C00000"/>
                </a:solidFill>
              </a:rPr>
              <a:t>    </a:t>
            </a:r>
            <a:r>
              <a:rPr lang="tr-TR" sz="2000" dirty="0" err="1" smtClean="0">
                <a:solidFill>
                  <a:srgbClr val="C00000"/>
                </a:solidFill>
              </a:rPr>
              <a:t>Ex</a:t>
            </a:r>
            <a:r>
              <a:rPr lang="tr-TR" sz="2000" dirty="0" smtClean="0">
                <a:solidFill>
                  <a:srgbClr val="C00000"/>
                </a:solidFill>
              </a:rPr>
              <a:t>: </a:t>
            </a:r>
            <a:r>
              <a:rPr lang="en-US" dirty="0" smtClean="0"/>
              <a:t>members </a:t>
            </a:r>
            <a:r>
              <a:rPr lang="en-US" dirty="0" smtClean="0"/>
              <a:t>of different churches who belong to the same soccer </a:t>
            </a:r>
            <a:r>
              <a:rPr lang="en-US" dirty="0" smtClean="0"/>
              <a:t>team</a:t>
            </a:r>
            <a:endParaRPr lang="tr-TR" dirty="0" smtClean="0"/>
          </a:p>
          <a:p>
            <a:pPr>
              <a:lnSpc>
                <a:spcPct val="105000"/>
              </a:lnSpc>
              <a:buClr>
                <a:schemeClr val="accent4">
                  <a:lumMod val="50000"/>
                </a:schemeClr>
              </a:buClr>
            </a:pPr>
            <a:endParaRPr lang="tr-TR" dirty="0" smtClean="0"/>
          </a:p>
          <a:p>
            <a:pPr>
              <a:lnSpc>
                <a:spcPct val="105000"/>
              </a:lnSpc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tr-TR" dirty="0" smtClean="0"/>
              <a:t> </a:t>
            </a:r>
            <a:r>
              <a:rPr lang="tr-TR" sz="2000" dirty="0" err="1" smtClean="0"/>
              <a:t>However</a:t>
            </a:r>
            <a:r>
              <a:rPr lang="tr-TR" sz="2000" dirty="0" smtClean="0"/>
              <a:t>, </a:t>
            </a:r>
            <a:r>
              <a:rPr lang="tr-TR" sz="2000" dirty="0" err="1" smtClean="0"/>
              <a:t>t</a:t>
            </a:r>
            <a:r>
              <a:rPr lang="tr-TR" sz="2000" dirty="0" err="1" smtClean="0"/>
              <a:t>here</a:t>
            </a:r>
            <a:r>
              <a:rPr lang="tr-TR" sz="2000" dirty="0" smtClean="0"/>
              <a:t> </a:t>
            </a:r>
            <a:r>
              <a:rPr lang="tr-TR" sz="2000" dirty="0" err="1" smtClean="0"/>
              <a:t>will</a:t>
            </a:r>
            <a:r>
              <a:rPr lang="tr-TR" sz="2000" dirty="0" smtClean="0"/>
              <a:t> be </a:t>
            </a:r>
            <a:r>
              <a:rPr lang="tr-TR" sz="2000" dirty="0" err="1" smtClean="0"/>
              <a:t>always</a:t>
            </a:r>
            <a:r>
              <a:rPr lang="tr-TR" sz="2000" dirty="0" smtClean="0"/>
              <a:t> </a:t>
            </a:r>
            <a:r>
              <a:rPr lang="tr-TR" sz="2000" dirty="0" err="1" smtClean="0"/>
              <a:t>outgroups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EC3-0716-427D-B2D1-CB3B36C23DD4}" type="slidenum">
              <a:rPr lang="en-US"/>
              <a:pPr/>
              <a:t>5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704856" cy="908720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Components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Group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Antagonism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Stereotypes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908720"/>
            <a:ext cx="7715374" cy="5688632"/>
          </a:xfrm>
        </p:spPr>
        <p:txBody>
          <a:bodyPr/>
          <a:lstStyle/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Study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Correll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al., 2002;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examined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effects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racial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stereotype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black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criminality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in a video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game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- 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Part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shown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both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black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white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targets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asked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shoot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armed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targets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not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shoot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unarmed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targets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-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Decisions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shooting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armed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target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made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u="sng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1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u="sng" dirty="0" err="1" smtClean="0">
                <a:latin typeface="Arial" pitchFamily="34" charset="0"/>
                <a:cs typeface="Arial" pitchFamily="34" charset="0"/>
              </a:rPr>
              <a:t>quickly</a:t>
            </a:r>
            <a:r>
              <a:rPr lang="tr-TR" sz="1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u="sng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target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i="1" dirty="0" err="1" smtClean="0">
                <a:latin typeface="Arial" pitchFamily="34" charset="0"/>
                <a:cs typeface="Arial" pitchFamily="34" charset="0"/>
              </a:rPr>
              <a:t>African</a:t>
            </a:r>
            <a:r>
              <a:rPr lang="tr-TR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i="1" dirty="0" err="1" smtClean="0">
                <a:latin typeface="Arial" pitchFamily="34" charset="0"/>
                <a:cs typeface="Arial" pitchFamily="34" charset="0"/>
              </a:rPr>
              <a:t>American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&amp;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decisions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not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shooting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unarmed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target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made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u="sng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1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u="sng" dirty="0" err="1" smtClean="0">
                <a:latin typeface="Arial" pitchFamily="34" charset="0"/>
                <a:cs typeface="Arial" pitchFamily="34" charset="0"/>
              </a:rPr>
              <a:t>quickly</a:t>
            </a:r>
            <a:r>
              <a:rPr lang="tr-TR" sz="1800" b="1" u="sng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target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i="1" dirty="0" err="1" smtClean="0">
                <a:latin typeface="Arial" pitchFamily="34" charset="0"/>
                <a:cs typeface="Arial" pitchFamily="34" charset="0"/>
              </a:rPr>
              <a:t>White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1800" i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Resim" descr="TPOD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573016"/>
            <a:ext cx="2376264" cy="2232248"/>
          </a:xfrm>
          <a:prstGeom prst="rect">
            <a:avLst/>
          </a:prstGeom>
        </p:spPr>
      </p:pic>
      <p:pic>
        <p:nvPicPr>
          <p:cNvPr id="8" name="7 Resim" descr="TPOD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573016"/>
            <a:ext cx="2376264" cy="2232248"/>
          </a:xfrm>
          <a:prstGeom prst="rect">
            <a:avLst/>
          </a:prstGeom>
        </p:spPr>
      </p:pic>
      <p:pic>
        <p:nvPicPr>
          <p:cNvPr id="9" name="8 Resim" descr="images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3573016"/>
            <a:ext cx="2260476" cy="2304256"/>
          </a:xfrm>
          <a:prstGeom prst="rect">
            <a:avLst/>
          </a:prstGeom>
        </p:spPr>
      </p:pic>
      <p:sp>
        <p:nvSpPr>
          <p:cNvPr id="10" name="9 Metin kutusu"/>
          <p:cNvSpPr txBox="1"/>
          <p:nvPr/>
        </p:nvSpPr>
        <p:spPr>
          <a:xfrm>
            <a:off x="2051720" y="594928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err="1" smtClean="0"/>
              <a:t>Who</a:t>
            </a:r>
            <a:r>
              <a:rPr lang="tr-TR" b="1" i="1" dirty="0" smtClean="0"/>
              <a:t> </a:t>
            </a:r>
            <a:r>
              <a:rPr lang="tr-TR" b="1" i="1" dirty="0" err="1" smtClean="0"/>
              <a:t>would</a:t>
            </a:r>
            <a:r>
              <a:rPr lang="tr-TR" b="1" i="1" dirty="0" smtClean="0"/>
              <a:t> </a:t>
            </a:r>
            <a:r>
              <a:rPr lang="tr-TR" b="1" i="1" dirty="0" err="1" smtClean="0"/>
              <a:t>you</a:t>
            </a:r>
            <a:r>
              <a:rPr lang="tr-TR" b="1" i="1" dirty="0" smtClean="0"/>
              <a:t> </a:t>
            </a:r>
            <a:r>
              <a:rPr lang="tr-TR" b="1" i="1" dirty="0" err="1" smtClean="0"/>
              <a:t>shoot</a:t>
            </a:r>
            <a:r>
              <a:rPr lang="tr-TR" b="1" i="1" dirty="0" smtClean="0"/>
              <a:t>?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EC3-0716-427D-B2D1-CB3B36C23DD4}" type="slidenum">
              <a:rPr lang="en-US"/>
              <a:pPr/>
              <a:t>6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704856" cy="908720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Components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Group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Antagonism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Stereotypes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908720"/>
            <a:ext cx="7715374" cy="5688632"/>
          </a:xfrm>
        </p:spPr>
        <p:txBody>
          <a:bodyPr/>
          <a:lstStyle/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Research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also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examined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effects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stereotyping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targets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Stereotype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as Self-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Fulfilling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Prophecy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it can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produce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stereo-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type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confirming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. on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part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out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Older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Americans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accept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setereotype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memory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declines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age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likely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show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memory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declines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those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reject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stereotype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begin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doubt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own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memory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lose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self-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confidence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Stereotype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Threat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threat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felt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stereotypes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salient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targets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neg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stereotypes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Stereotype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threat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provide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plausible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explanation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one’s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own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performance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Women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often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stereotyped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less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good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at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maths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men.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achieving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females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performed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sig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worse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did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males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on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math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test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stereotype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math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ability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made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salient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EC3-0716-427D-B2D1-CB3B36C23DD4}" type="slidenum">
              <a:rPr lang="en-US"/>
              <a:pPr/>
              <a:t>7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704856" cy="908720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Components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Group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Antagonism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Prejudice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908720"/>
            <a:ext cx="7715374" cy="5688632"/>
          </a:xfrm>
        </p:spPr>
        <p:txBody>
          <a:bodyPr/>
          <a:lstStyle/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Prejudice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neg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feelings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single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person’s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membership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Generally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likely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evaluate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attributes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out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those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own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Ethnocentrism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belief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center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social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world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superior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out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effects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prejudice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also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destructive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wide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ranging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Merely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sitting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next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person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stigmatized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enough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cretae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harm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Male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job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applicants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likely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evaluated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neg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simply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sitting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next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obese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woman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even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thought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know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woman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pos.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info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presented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her.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time,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sterotypes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prejudice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tend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together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Highly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prejudiced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likely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recognize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conventional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stereotypes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Still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possible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familiar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common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cultural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stereotypes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remain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unprejudiced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EC3-0716-427D-B2D1-CB3B36C23DD4}" type="slidenum">
              <a:rPr lang="en-US"/>
              <a:pPr/>
              <a:t>8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704856" cy="908720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Components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Group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Antagonism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Discrimination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908720"/>
            <a:ext cx="7715374" cy="5688632"/>
          </a:xfrm>
        </p:spPr>
        <p:txBody>
          <a:bodyPr/>
          <a:lstStyle/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Discrimination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neg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toward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membership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1942, U.S. Sent 120.000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Japanese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internment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camps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forced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abandon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most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possessions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quotas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college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admissions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limited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Jewish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Asian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American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students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before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1960s.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People discriminate against a disliked group by refusing its members access to desired resources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intent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harm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critical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factor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Discrimination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ay be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blatant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or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subtle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 both are damaging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Exposure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sexist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humor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can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increase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tolerance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sex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discrimination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(Ford, 2000).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Discrimination disguised as something else leads to </a:t>
            </a:r>
            <a:r>
              <a:rPr lang="en-US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attributional</a:t>
            </a:r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ambiguity.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EC3-0716-427D-B2D1-CB3B36C23DD4}" type="slidenum">
              <a:rPr lang="en-US"/>
              <a:pPr/>
              <a:t>9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704856" cy="908720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Components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Group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Antagonism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Discrimination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908720"/>
            <a:ext cx="7715374" cy="5688632"/>
          </a:xfrm>
        </p:spPr>
        <p:txBody>
          <a:bodyPr/>
          <a:lstStyle/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Attributional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ambiguity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uncertainty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one’s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failures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due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discrimination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one’s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own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inadequate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performance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turned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down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promotion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can not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tell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bec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 her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performance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inadequate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bec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discriminated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against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damaging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effects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such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neg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evaluations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can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lessened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victim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able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attribute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discrimination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threat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self-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esteem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reduced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Yet, it can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produce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dilemma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victim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discrimination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can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perceived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as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troublemaker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complainer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leads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still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further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criticism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oneself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Discrimination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prejudice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always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consistent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LaPiere’s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study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Özel 2">
      <a:dk1>
        <a:sysClr val="windowText" lastClr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11067</TotalTime>
  <Words>3821</Words>
  <Application>Microsoft Office PowerPoint</Application>
  <PresentationFormat>Ekran Gösterisi (4:3)</PresentationFormat>
  <Paragraphs>702</Paragraphs>
  <Slides>41</Slides>
  <Notes>41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Gündönümü</vt:lpstr>
      <vt:lpstr>  Chapter 6</vt:lpstr>
      <vt:lpstr>Prejudice </vt:lpstr>
      <vt:lpstr>Prejudice</vt:lpstr>
      <vt:lpstr>Components of Group Antagonism Stereotypes</vt:lpstr>
      <vt:lpstr>Components of Group Antagonism Stereotypes</vt:lpstr>
      <vt:lpstr>Components of Group Antagonism Stereotypes</vt:lpstr>
      <vt:lpstr>Components of Group Antagonism Prejudice</vt:lpstr>
      <vt:lpstr>Components of Group Antagonism Discrimination</vt:lpstr>
      <vt:lpstr>Components of Group Antagonism Discrimination</vt:lpstr>
      <vt:lpstr>Prejudice- Learning Prejudice</vt:lpstr>
      <vt:lpstr>Prejudice- Learning Prejudice</vt:lpstr>
      <vt:lpstr>Prejudice- Learning Prejudice</vt:lpstr>
      <vt:lpstr>Prejudice- Learning Prejudice</vt:lpstr>
      <vt:lpstr>Prejudice- Learning Prejudice</vt:lpstr>
      <vt:lpstr>Prejudice- Learning Prejudice</vt:lpstr>
      <vt:lpstr>Prejudice- Learning Prejudice</vt:lpstr>
      <vt:lpstr>Prejudice- Motives for Prejudice</vt:lpstr>
      <vt:lpstr>Prejudice- Motives for Prejudice</vt:lpstr>
      <vt:lpstr>Prejudice- Motives for Prejudice</vt:lpstr>
      <vt:lpstr>Prejudice- Motives for Prejudice</vt:lpstr>
      <vt:lpstr>Prejudice- Motives for Prejudice</vt:lpstr>
      <vt:lpstr>Prejudice- Motives for Prejudice</vt:lpstr>
      <vt:lpstr>Prejudice- Motives for Prejudice</vt:lpstr>
      <vt:lpstr>Prejudice- Cognitive Bases of Prejudice</vt:lpstr>
      <vt:lpstr>Prejudice- Cognitive Bases of Prejudice</vt:lpstr>
      <vt:lpstr>Prejudice- Cognitive Bases of Prejudice</vt:lpstr>
      <vt:lpstr>Prejudice- Cognitive Bases of Prejudice</vt:lpstr>
      <vt:lpstr>Prejudice- Social Identity Theory</vt:lpstr>
      <vt:lpstr>Prejudice- Social Identity Theory</vt:lpstr>
      <vt:lpstr>Prejudice- Social Identity Theory</vt:lpstr>
      <vt:lpstr>Prejudice- Social Identity Theory</vt:lpstr>
      <vt:lpstr>Prejudice- Social Identity Theory</vt:lpstr>
      <vt:lpstr>Prejudice- Changing Face of Prejudice</vt:lpstr>
      <vt:lpstr>Prejudice- Changing Face of Prejudice</vt:lpstr>
      <vt:lpstr>Prejudice- Changing Face of Prejudice</vt:lpstr>
      <vt:lpstr>Prejudice- Changing Face of Prejudice</vt:lpstr>
      <vt:lpstr>Prejudice- Reducing Prejudice</vt:lpstr>
      <vt:lpstr>Prejudice- Reducing Prejudice</vt:lpstr>
      <vt:lpstr>Prejudice- Reducing Prejudice</vt:lpstr>
      <vt:lpstr>Prejudice- Reducing Prejudice</vt:lpstr>
      <vt:lpstr>Prejudice- Reducing Prejudice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HP</dc:creator>
  <cp:lastModifiedBy>HP</cp:lastModifiedBy>
  <cp:revision>715</cp:revision>
  <dcterms:created xsi:type="dcterms:W3CDTF">2013-10-07T11:18:50Z</dcterms:created>
  <dcterms:modified xsi:type="dcterms:W3CDTF">2014-03-21T09:34:08Z</dcterms:modified>
</cp:coreProperties>
</file>