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259" r:id="rId3"/>
    <p:sldId id="260" r:id="rId4"/>
    <p:sldId id="262" r:id="rId5"/>
    <p:sldId id="263" r:id="rId6"/>
    <p:sldId id="264" r:id="rId7"/>
    <p:sldId id="278" r:id="rId8"/>
    <p:sldId id="279" r:id="rId9"/>
    <p:sldId id="280" r:id="rId10"/>
    <p:sldId id="281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6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89" r:id="rId27"/>
    <p:sldId id="296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5" r:id="rId69"/>
    <p:sldId id="334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BF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7" autoAdjust="0"/>
    <p:restoredTop sz="94585" autoAdjust="0"/>
  </p:normalViewPr>
  <p:slideViewPr>
    <p:cSldViewPr>
      <p:cViewPr>
        <p:scale>
          <a:sx n="67" d="100"/>
          <a:sy n="67" d="100"/>
        </p:scale>
        <p:origin x="-51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3661E-491B-4BC8-BC91-AF93B3EEA840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3A710-862F-4859-A362-C729C6A86898}">
      <dgm:prSet phldrT="[Metin]" custT="1"/>
      <dgm:spPr/>
      <dgm:t>
        <a:bodyPr/>
        <a:lstStyle/>
        <a:p>
          <a:r>
            <a:rPr lang="tr-TR" sz="1600" b="1" dirty="0" err="1" smtClean="0"/>
            <a:t>Attitude</a:t>
          </a:r>
          <a:r>
            <a:rPr lang="tr-TR" sz="1600" b="1" dirty="0" smtClean="0"/>
            <a:t> </a:t>
          </a:r>
          <a:r>
            <a:rPr lang="tr-TR" sz="1600" b="1" dirty="0" err="1" smtClean="0"/>
            <a:t>toward</a:t>
          </a:r>
          <a:r>
            <a:rPr lang="tr-TR" sz="1600" b="1" dirty="0" smtClean="0"/>
            <a:t> </a:t>
          </a:r>
          <a:r>
            <a:rPr lang="tr-TR" sz="1600" b="1" dirty="0" err="1" smtClean="0"/>
            <a:t>the</a:t>
          </a:r>
          <a:r>
            <a:rPr lang="tr-TR" sz="1600" b="1" dirty="0" smtClean="0"/>
            <a:t> </a:t>
          </a:r>
          <a:r>
            <a:rPr lang="tr-TR" sz="1600" b="1" dirty="0" err="1" smtClean="0"/>
            <a:t>beh</a:t>
          </a:r>
          <a:r>
            <a:rPr lang="tr-TR" sz="1800" dirty="0" smtClean="0"/>
            <a:t>. </a:t>
          </a:r>
          <a:endParaRPr lang="en-US" sz="1800" dirty="0"/>
        </a:p>
      </dgm:t>
    </dgm:pt>
    <dgm:pt modelId="{95D46F92-F89F-4999-9274-5F1B4EF158F5}" type="parTrans" cxnId="{5BAC07FC-EDD6-42EE-B04F-630EBB0D1376}">
      <dgm:prSet/>
      <dgm:spPr/>
      <dgm:t>
        <a:bodyPr/>
        <a:lstStyle/>
        <a:p>
          <a:endParaRPr lang="en-US"/>
        </a:p>
      </dgm:t>
    </dgm:pt>
    <dgm:pt modelId="{5CD855D7-69B3-4C3B-B850-DAD8E5413F30}" type="sibTrans" cxnId="{5BAC07FC-EDD6-42EE-B04F-630EBB0D1376}">
      <dgm:prSet/>
      <dgm:spPr/>
      <dgm:t>
        <a:bodyPr/>
        <a:lstStyle/>
        <a:p>
          <a:endParaRPr lang="en-US"/>
        </a:p>
      </dgm:t>
    </dgm:pt>
    <dgm:pt modelId="{F2B45ED3-48F0-4370-A4BF-19F6B8AA2CE8}">
      <dgm:prSet phldrT="[Metin]" custT="1"/>
      <dgm:spPr/>
      <dgm:t>
        <a:bodyPr/>
        <a:lstStyle/>
        <a:p>
          <a:r>
            <a:rPr lang="tr-TR" sz="1600" b="1" smtClean="0"/>
            <a:t>Behavioral Intention</a:t>
          </a:r>
          <a:endParaRPr lang="en-US" sz="1600" b="1" dirty="0"/>
        </a:p>
      </dgm:t>
    </dgm:pt>
    <dgm:pt modelId="{CB1B84AE-467B-4BE6-B07E-0B9AB6FFA8AB}" type="parTrans" cxnId="{969E5CE3-C81C-4ABC-8360-CFC2D414222E}">
      <dgm:prSet/>
      <dgm:spPr/>
      <dgm:t>
        <a:bodyPr/>
        <a:lstStyle/>
        <a:p>
          <a:endParaRPr lang="en-US"/>
        </a:p>
      </dgm:t>
    </dgm:pt>
    <dgm:pt modelId="{F4D71717-EDB8-4DC4-B85F-5A41871296EC}" type="sibTrans" cxnId="{969E5CE3-C81C-4ABC-8360-CFC2D414222E}">
      <dgm:prSet/>
      <dgm:spPr/>
      <dgm:t>
        <a:bodyPr/>
        <a:lstStyle/>
        <a:p>
          <a:endParaRPr lang="en-US"/>
        </a:p>
      </dgm:t>
    </dgm:pt>
    <dgm:pt modelId="{A299C4A5-592C-4AC9-8539-F6972D2153D7}">
      <dgm:prSet phldrT="[Metin]" custT="1"/>
      <dgm:spPr/>
      <dgm:t>
        <a:bodyPr/>
        <a:lstStyle/>
        <a:p>
          <a:r>
            <a:rPr lang="tr-TR" sz="1600" b="1" smtClean="0"/>
            <a:t>Behavior</a:t>
          </a:r>
          <a:endParaRPr lang="en-US" sz="1600" b="1" dirty="0"/>
        </a:p>
      </dgm:t>
    </dgm:pt>
    <dgm:pt modelId="{D93640E1-89AC-43FC-AECF-9AF4D1272862}" type="parTrans" cxnId="{55CA2244-A14F-4B14-824B-5A58CAC32007}">
      <dgm:prSet/>
      <dgm:spPr/>
      <dgm:t>
        <a:bodyPr/>
        <a:lstStyle/>
        <a:p>
          <a:endParaRPr lang="en-US"/>
        </a:p>
      </dgm:t>
    </dgm:pt>
    <dgm:pt modelId="{E44AE8A2-CFAF-49FD-85E7-502ABBA1E0B0}" type="sibTrans" cxnId="{55CA2244-A14F-4B14-824B-5A58CAC32007}">
      <dgm:prSet/>
      <dgm:spPr/>
      <dgm:t>
        <a:bodyPr/>
        <a:lstStyle/>
        <a:p>
          <a:endParaRPr lang="en-US"/>
        </a:p>
      </dgm:t>
    </dgm:pt>
    <dgm:pt modelId="{F920854E-AC45-4713-ADD0-04EC6E434BD9}">
      <dgm:prSet phldrT="[Metin]" custT="1"/>
      <dgm:spPr/>
      <dgm:t>
        <a:bodyPr/>
        <a:lstStyle/>
        <a:p>
          <a:r>
            <a:rPr lang="tr-TR" sz="1600" b="1" dirty="0" err="1" smtClean="0"/>
            <a:t>Subjective</a:t>
          </a:r>
          <a:r>
            <a:rPr lang="tr-TR" sz="1600" b="1" dirty="0" smtClean="0"/>
            <a:t> Norm </a:t>
          </a:r>
          <a:endParaRPr lang="en-US" sz="1600" b="1" dirty="0"/>
        </a:p>
      </dgm:t>
    </dgm:pt>
    <dgm:pt modelId="{BACBF5F4-8AF8-4F99-9F62-6C0E1903FF1B}" type="parTrans" cxnId="{E0150A23-FA75-4729-9B94-225CF7C3079B}">
      <dgm:prSet/>
      <dgm:spPr/>
      <dgm:t>
        <a:bodyPr/>
        <a:lstStyle/>
        <a:p>
          <a:endParaRPr lang="en-US"/>
        </a:p>
      </dgm:t>
    </dgm:pt>
    <dgm:pt modelId="{AB99F723-BCF5-4497-8F15-865A86050E22}" type="sibTrans" cxnId="{E0150A23-FA75-4729-9B94-225CF7C3079B}">
      <dgm:prSet/>
      <dgm:spPr/>
      <dgm:t>
        <a:bodyPr/>
        <a:lstStyle/>
        <a:p>
          <a:endParaRPr lang="en-US"/>
        </a:p>
      </dgm:t>
    </dgm:pt>
    <dgm:pt modelId="{5A63F19A-A6FC-4504-BBD1-325E640F9FC4}" type="pres">
      <dgm:prSet presAssocID="{9EA3661E-491B-4BC8-BC91-AF93B3EEA8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AB80C-E195-4416-BEEC-57C21A1E47F8}" type="pres">
      <dgm:prSet presAssocID="{4BC3A710-862F-4859-A362-C729C6A86898}" presName="node" presStyleLbl="node1" presStyleIdx="0" presStyleCnt="4" custScaleX="128265" custLinFactNeighborX="29842" custLinFactNeighborY="31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74302-389E-4C4B-9390-2BE657CCA26D}" type="pres">
      <dgm:prSet presAssocID="{5CD855D7-69B3-4C3B-B850-DAD8E5413F30}" presName="sibTrans" presStyleLbl="sibTrans2D1" presStyleIdx="0" presStyleCnt="3" custAng="429587" custScaleX="162122" custScaleY="179923" custLinFactNeighborX="-6420" custLinFactNeighborY="-37294"/>
      <dgm:spPr/>
      <dgm:t>
        <a:bodyPr/>
        <a:lstStyle/>
        <a:p>
          <a:endParaRPr lang="en-US"/>
        </a:p>
      </dgm:t>
    </dgm:pt>
    <dgm:pt modelId="{9537FA4C-490A-4E24-8358-6762B5B11A5E}" type="pres">
      <dgm:prSet presAssocID="{5CD855D7-69B3-4C3B-B850-DAD8E5413F3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EAC81D-D381-4A5B-B457-0FE2831B03E3}" type="pres">
      <dgm:prSet presAssocID="{F2B45ED3-48F0-4370-A4BF-19F6B8AA2CE8}" presName="node" presStyleLbl="node1" presStyleIdx="1" presStyleCnt="4" custScaleX="132780" custLinFactX="74180" custLinFactNeighborX="100000" custLinFactNeighborY="87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79707-5A58-4427-93CD-8D4E0BEECDF5}" type="pres">
      <dgm:prSet presAssocID="{F4D71717-EDB8-4DC4-B85F-5A41871296EC}" presName="sibTrans" presStyleLbl="sibTrans2D1" presStyleIdx="1" presStyleCnt="3" custAng="13163" custFlipVert="1" custScaleX="130357" custScaleY="137764" custLinFactNeighborX="-196" custLinFactNeighborY="8147"/>
      <dgm:spPr/>
      <dgm:t>
        <a:bodyPr/>
        <a:lstStyle/>
        <a:p>
          <a:endParaRPr lang="en-US"/>
        </a:p>
      </dgm:t>
    </dgm:pt>
    <dgm:pt modelId="{E63E502D-5617-48BA-B52F-4C787EA9FEAE}" type="pres">
      <dgm:prSet presAssocID="{F4D71717-EDB8-4DC4-B85F-5A41871296E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A20AD93-CDE3-4545-BCA4-165CFB8DF4E7}" type="pres">
      <dgm:prSet presAssocID="{A299C4A5-592C-4AC9-8539-F6972D2153D7}" presName="node" presStyleLbl="node1" presStyleIdx="2" presStyleCnt="4" custScaleX="131590" custLinFactX="75200" custLinFactNeighborX="100000" custLinFactNeighborY="8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CDE0-A5A2-413B-8A83-F9785C2B36FD}" type="pres">
      <dgm:prSet presAssocID="{E44AE8A2-CFAF-49FD-85E7-502ABBA1E0B0}" presName="sibTrans" presStyleLbl="sibTrans2D1" presStyleIdx="2" presStyleCnt="3" custAng="10336591" custScaleX="60158" custScaleY="171750" custLinFactNeighborX="-56586" custLinFactNeighborY="53467"/>
      <dgm:spPr/>
      <dgm:t>
        <a:bodyPr/>
        <a:lstStyle/>
        <a:p>
          <a:endParaRPr lang="en-US"/>
        </a:p>
      </dgm:t>
    </dgm:pt>
    <dgm:pt modelId="{169412EC-83BA-493D-A683-FBCF26C39EB5}" type="pres">
      <dgm:prSet presAssocID="{E44AE8A2-CFAF-49FD-85E7-502ABBA1E0B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62C1BA2-AA80-4ACD-8419-B596579CC145}" type="pres">
      <dgm:prSet presAssocID="{F920854E-AC45-4713-ADD0-04EC6E434BD9}" presName="node" presStyleLbl="node1" presStyleIdx="3" presStyleCnt="4" custScaleX="136374" custLinFactX="-300000" custLinFactY="54429" custLinFactNeighborX="-33640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C07FC-EDD6-42EE-B04F-630EBB0D1376}" srcId="{9EA3661E-491B-4BC8-BC91-AF93B3EEA840}" destId="{4BC3A710-862F-4859-A362-C729C6A86898}" srcOrd="0" destOrd="0" parTransId="{95D46F92-F89F-4999-9274-5F1B4EF158F5}" sibTransId="{5CD855D7-69B3-4C3B-B850-DAD8E5413F30}"/>
    <dgm:cxn modelId="{E0150A23-FA75-4729-9B94-225CF7C3079B}" srcId="{9EA3661E-491B-4BC8-BC91-AF93B3EEA840}" destId="{F920854E-AC45-4713-ADD0-04EC6E434BD9}" srcOrd="3" destOrd="0" parTransId="{BACBF5F4-8AF8-4F99-9F62-6C0E1903FF1B}" sibTransId="{AB99F723-BCF5-4497-8F15-865A86050E22}"/>
    <dgm:cxn modelId="{7C1197FF-B5EB-409A-B526-05228AC2A6AD}" type="presOf" srcId="{E44AE8A2-CFAF-49FD-85E7-502ABBA1E0B0}" destId="{2267CDE0-A5A2-413B-8A83-F9785C2B36FD}" srcOrd="0" destOrd="0" presId="urn:microsoft.com/office/officeart/2005/8/layout/process1"/>
    <dgm:cxn modelId="{44BCCF26-599C-4178-BB54-C1EA52333FE3}" type="presOf" srcId="{5CD855D7-69B3-4C3B-B850-DAD8E5413F30}" destId="{9537FA4C-490A-4E24-8358-6762B5B11A5E}" srcOrd="1" destOrd="0" presId="urn:microsoft.com/office/officeart/2005/8/layout/process1"/>
    <dgm:cxn modelId="{55CA2244-A14F-4B14-824B-5A58CAC32007}" srcId="{9EA3661E-491B-4BC8-BC91-AF93B3EEA840}" destId="{A299C4A5-592C-4AC9-8539-F6972D2153D7}" srcOrd="2" destOrd="0" parTransId="{D93640E1-89AC-43FC-AECF-9AF4D1272862}" sibTransId="{E44AE8A2-CFAF-49FD-85E7-502ABBA1E0B0}"/>
    <dgm:cxn modelId="{FFBEE4FC-875A-43FD-8997-2A903F524F10}" type="presOf" srcId="{F2B45ED3-48F0-4370-A4BF-19F6B8AA2CE8}" destId="{1EEAC81D-D381-4A5B-B457-0FE2831B03E3}" srcOrd="0" destOrd="0" presId="urn:microsoft.com/office/officeart/2005/8/layout/process1"/>
    <dgm:cxn modelId="{C958258E-F2F6-4945-AFC9-9596E102AF6B}" type="presOf" srcId="{5CD855D7-69B3-4C3B-B850-DAD8E5413F30}" destId="{E8F74302-389E-4C4B-9390-2BE657CCA26D}" srcOrd="0" destOrd="0" presId="urn:microsoft.com/office/officeart/2005/8/layout/process1"/>
    <dgm:cxn modelId="{37FFCA9A-D904-4118-A1A3-C3FFD0D0F2BC}" type="presOf" srcId="{A299C4A5-592C-4AC9-8539-F6972D2153D7}" destId="{8A20AD93-CDE3-4545-BCA4-165CFB8DF4E7}" srcOrd="0" destOrd="0" presId="urn:microsoft.com/office/officeart/2005/8/layout/process1"/>
    <dgm:cxn modelId="{E060A8A6-6E40-46A6-A22E-6402F24DA24A}" type="presOf" srcId="{E44AE8A2-CFAF-49FD-85E7-502ABBA1E0B0}" destId="{169412EC-83BA-493D-A683-FBCF26C39EB5}" srcOrd="1" destOrd="0" presId="urn:microsoft.com/office/officeart/2005/8/layout/process1"/>
    <dgm:cxn modelId="{C45401F4-DEB4-415F-AFAD-7D928371E2AF}" type="presOf" srcId="{9EA3661E-491B-4BC8-BC91-AF93B3EEA840}" destId="{5A63F19A-A6FC-4504-BBD1-325E640F9FC4}" srcOrd="0" destOrd="0" presId="urn:microsoft.com/office/officeart/2005/8/layout/process1"/>
    <dgm:cxn modelId="{6810D622-73B2-4583-9976-1B7E4488A25C}" type="presOf" srcId="{F920854E-AC45-4713-ADD0-04EC6E434BD9}" destId="{C62C1BA2-AA80-4ACD-8419-B596579CC145}" srcOrd="0" destOrd="0" presId="urn:microsoft.com/office/officeart/2005/8/layout/process1"/>
    <dgm:cxn modelId="{969E5CE3-C81C-4ABC-8360-CFC2D414222E}" srcId="{9EA3661E-491B-4BC8-BC91-AF93B3EEA840}" destId="{F2B45ED3-48F0-4370-A4BF-19F6B8AA2CE8}" srcOrd="1" destOrd="0" parTransId="{CB1B84AE-467B-4BE6-B07E-0B9AB6FFA8AB}" sibTransId="{F4D71717-EDB8-4DC4-B85F-5A41871296EC}"/>
    <dgm:cxn modelId="{B39EC4BE-B880-4BAB-B41A-0F6FA99FBF7E}" type="presOf" srcId="{F4D71717-EDB8-4DC4-B85F-5A41871296EC}" destId="{3A079707-5A58-4427-93CD-8D4E0BEECDF5}" srcOrd="0" destOrd="0" presId="urn:microsoft.com/office/officeart/2005/8/layout/process1"/>
    <dgm:cxn modelId="{5D6D2840-165D-4BCE-A9EE-F6BB0C21FFD8}" type="presOf" srcId="{F4D71717-EDB8-4DC4-B85F-5A41871296EC}" destId="{E63E502D-5617-48BA-B52F-4C787EA9FEAE}" srcOrd="1" destOrd="0" presId="urn:microsoft.com/office/officeart/2005/8/layout/process1"/>
    <dgm:cxn modelId="{CFDB9B72-E7DB-4CEB-A590-E9B5556208BB}" type="presOf" srcId="{4BC3A710-862F-4859-A362-C729C6A86898}" destId="{7F4AB80C-E195-4416-BEEC-57C21A1E47F8}" srcOrd="0" destOrd="0" presId="urn:microsoft.com/office/officeart/2005/8/layout/process1"/>
    <dgm:cxn modelId="{357FE280-9748-4331-9369-97DBA11A127D}" type="presParOf" srcId="{5A63F19A-A6FC-4504-BBD1-325E640F9FC4}" destId="{7F4AB80C-E195-4416-BEEC-57C21A1E47F8}" srcOrd="0" destOrd="0" presId="urn:microsoft.com/office/officeart/2005/8/layout/process1"/>
    <dgm:cxn modelId="{59CFFCB2-9A56-4AF3-BBAD-A7B2D1B5F5FB}" type="presParOf" srcId="{5A63F19A-A6FC-4504-BBD1-325E640F9FC4}" destId="{E8F74302-389E-4C4B-9390-2BE657CCA26D}" srcOrd="1" destOrd="0" presId="urn:microsoft.com/office/officeart/2005/8/layout/process1"/>
    <dgm:cxn modelId="{1B38434F-4B9D-4D14-B884-56AEE7FDD1EF}" type="presParOf" srcId="{E8F74302-389E-4C4B-9390-2BE657CCA26D}" destId="{9537FA4C-490A-4E24-8358-6762B5B11A5E}" srcOrd="0" destOrd="0" presId="urn:microsoft.com/office/officeart/2005/8/layout/process1"/>
    <dgm:cxn modelId="{DFFD53BB-FBBB-4175-93EC-6E264D87947C}" type="presParOf" srcId="{5A63F19A-A6FC-4504-BBD1-325E640F9FC4}" destId="{1EEAC81D-D381-4A5B-B457-0FE2831B03E3}" srcOrd="2" destOrd="0" presId="urn:microsoft.com/office/officeart/2005/8/layout/process1"/>
    <dgm:cxn modelId="{F373BB0F-0FC7-4D91-BB5F-3512AE458CA1}" type="presParOf" srcId="{5A63F19A-A6FC-4504-BBD1-325E640F9FC4}" destId="{3A079707-5A58-4427-93CD-8D4E0BEECDF5}" srcOrd="3" destOrd="0" presId="urn:microsoft.com/office/officeart/2005/8/layout/process1"/>
    <dgm:cxn modelId="{0AF955EF-BE85-4732-A70A-C3CFBD1DC234}" type="presParOf" srcId="{3A079707-5A58-4427-93CD-8D4E0BEECDF5}" destId="{E63E502D-5617-48BA-B52F-4C787EA9FEAE}" srcOrd="0" destOrd="0" presId="urn:microsoft.com/office/officeart/2005/8/layout/process1"/>
    <dgm:cxn modelId="{B7D41AD9-F128-4D41-BE37-C94AB78151EE}" type="presParOf" srcId="{5A63F19A-A6FC-4504-BBD1-325E640F9FC4}" destId="{8A20AD93-CDE3-4545-BCA4-165CFB8DF4E7}" srcOrd="4" destOrd="0" presId="urn:microsoft.com/office/officeart/2005/8/layout/process1"/>
    <dgm:cxn modelId="{FACE81C2-698E-4827-B9DA-9B4BE2AFEC6F}" type="presParOf" srcId="{5A63F19A-A6FC-4504-BBD1-325E640F9FC4}" destId="{2267CDE0-A5A2-413B-8A83-F9785C2B36FD}" srcOrd="5" destOrd="0" presId="urn:microsoft.com/office/officeart/2005/8/layout/process1"/>
    <dgm:cxn modelId="{02E11847-7A5E-4C9E-A84C-56077B90CA51}" type="presParOf" srcId="{2267CDE0-A5A2-413B-8A83-F9785C2B36FD}" destId="{169412EC-83BA-493D-A683-FBCF26C39EB5}" srcOrd="0" destOrd="0" presId="urn:microsoft.com/office/officeart/2005/8/layout/process1"/>
    <dgm:cxn modelId="{BBA1973A-644A-4A10-922E-E500C1CE7DD3}" type="presParOf" srcId="{5A63F19A-A6FC-4504-BBD1-325E640F9FC4}" destId="{C62C1BA2-AA80-4ACD-8419-B596579CC1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3661E-491B-4BC8-BC91-AF93B3EEA840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3A710-862F-4859-A362-C729C6A86898}">
      <dgm:prSet phldrT="[Metin]" custT="1"/>
      <dgm:spPr/>
      <dgm:t>
        <a:bodyPr/>
        <a:lstStyle/>
        <a:p>
          <a:r>
            <a:rPr lang="tr-TR" sz="1600" b="1" dirty="0" err="1" smtClean="0"/>
            <a:t>Attitude</a:t>
          </a:r>
          <a:r>
            <a:rPr lang="tr-TR" sz="1600" b="1" dirty="0" smtClean="0"/>
            <a:t> </a:t>
          </a:r>
          <a:r>
            <a:rPr lang="tr-TR" sz="1600" b="1" dirty="0" err="1" smtClean="0"/>
            <a:t>toward</a:t>
          </a:r>
          <a:r>
            <a:rPr lang="tr-TR" sz="1600" b="1" dirty="0" smtClean="0"/>
            <a:t> </a:t>
          </a:r>
          <a:r>
            <a:rPr lang="tr-TR" sz="1600" b="1" dirty="0" err="1" smtClean="0"/>
            <a:t>the</a:t>
          </a:r>
          <a:r>
            <a:rPr lang="tr-TR" sz="1600" b="1" dirty="0" smtClean="0"/>
            <a:t> </a:t>
          </a:r>
          <a:r>
            <a:rPr lang="tr-TR" sz="1600" b="1" dirty="0" err="1" smtClean="0"/>
            <a:t>beh</a:t>
          </a:r>
          <a:r>
            <a:rPr lang="tr-TR" sz="1800" dirty="0" smtClean="0"/>
            <a:t>. </a:t>
          </a:r>
          <a:endParaRPr lang="en-US" sz="1800" dirty="0"/>
        </a:p>
      </dgm:t>
    </dgm:pt>
    <dgm:pt modelId="{95D46F92-F89F-4999-9274-5F1B4EF158F5}" type="parTrans" cxnId="{5BAC07FC-EDD6-42EE-B04F-630EBB0D1376}">
      <dgm:prSet/>
      <dgm:spPr/>
      <dgm:t>
        <a:bodyPr/>
        <a:lstStyle/>
        <a:p>
          <a:endParaRPr lang="en-US"/>
        </a:p>
      </dgm:t>
    </dgm:pt>
    <dgm:pt modelId="{5CD855D7-69B3-4C3B-B850-DAD8E5413F30}" type="sibTrans" cxnId="{5BAC07FC-EDD6-42EE-B04F-630EBB0D1376}">
      <dgm:prSet/>
      <dgm:spPr/>
      <dgm:t>
        <a:bodyPr/>
        <a:lstStyle/>
        <a:p>
          <a:endParaRPr lang="en-US"/>
        </a:p>
      </dgm:t>
    </dgm:pt>
    <dgm:pt modelId="{F2B45ED3-48F0-4370-A4BF-19F6B8AA2CE8}">
      <dgm:prSet phldrT="[Metin]" custT="1"/>
      <dgm:spPr/>
      <dgm:t>
        <a:bodyPr/>
        <a:lstStyle/>
        <a:p>
          <a:r>
            <a:rPr lang="tr-TR" sz="1600" b="1" dirty="0" err="1" smtClean="0"/>
            <a:t>Behavioral</a:t>
          </a:r>
          <a:r>
            <a:rPr lang="tr-TR" sz="1600" b="1" dirty="0" smtClean="0"/>
            <a:t> </a:t>
          </a:r>
          <a:r>
            <a:rPr lang="tr-TR" sz="1600" b="1" dirty="0" err="1" smtClean="0"/>
            <a:t>Intention</a:t>
          </a:r>
          <a:endParaRPr lang="en-US" sz="1600" b="1" dirty="0"/>
        </a:p>
      </dgm:t>
    </dgm:pt>
    <dgm:pt modelId="{CB1B84AE-467B-4BE6-B07E-0B9AB6FFA8AB}" type="parTrans" cxnId="{969E5CE3-C81C-4ABC-8360-CFC2D414222E}">
      <dgm:prSet/>
      <dgm:spPr/>
      <dgm:t>
        <a:bodyPr/>
        <a:lstStyle/>
        <a:p>
          <a:endParaRPr lang="en-US"/>
        </a:p>
      </dgm:t>
    </dgm:pt>
    <dgm:pt modelId="{F4D71717-EDB8-4DC4-B85F-5A41871296EC}" type="sibTrans" cxnId="{969E5CE3-C81C-4ABC-8360-CFC2D414222E}">
      <dgm:prSet/>
      <dgm:spPr/>
      <dgm:t>
        <a:bodyPr/>
        <a:lstStyle/>
        <a:p>
          <a:endParaRPr lang="en-US"/>
        </a:p>
      </dgm:t>
    </dgm:pt>
    <dgm:pt modelId="{A299C4A5-592C-4AC9-8539-F6972D2153D7}">
      <dgm:prSet phldrT="[Metin]" custT="1"/>
      <dgm:spPr/>
      <dgm:t>
        <a:bodyPr/>
        <a:lstStyle/>
        <a:p>
          <a:r>
            <a:rPr lang="tr-TR" sz="1600" b="1" dirty="0" err="1" smtClean="0"/>
            <a:t>Behavior</a:t>
          </a:r>
          <a:endParaRPr lang="en-US" sz="1600" b="1" dirty="0"/>
        </a:p>
      </dgm:t>
    </dgm:pt>
    <dgm:pt modelId="{D93640E1-89AC-43FC-AECF-9AF4D1272862}" type="parTrans" cxnId="{55CA2244-A14F-4B14-824B-5A58CAC32007}">
      <dgm:prSet/>
      <dgm:spPr/>
      <dgm:t>
        <a:bodyPr/>
        <a:lstStyle/>
        <a:p>
          <a:endParaRPr lang="en-US"/>
        </a:p>
      </dgm:t>
    </dgm:pt>
    <dgm:pt modelId="{E44AE8A2-CFAF-49FD-85E7-502ABBA1E0B0}" type="sibTrans" cxnId="{55CA2244-A14F-4B14-824B-5A58CAC32007}">
      <dgm:prSet/>
      <dgm:spPr/>
      <dgm:t>
        <a:bodyPr/>
        <a:lstStyle/>
        <a:p>
          <a:endParaRPr lang="en-US"/>
        </a:p>
      </dgm:t>
    </dgm:pt>
    <dgm:pt modelId="{F920854E-AC45-4713-ADD0-04EC6E434BD9}">
      <dgm:prSet phldrT="[Metin]" custT="1"/>
      <dgm:spPr/>
      <dgm:t>
        <a:bodyPr/>
        <a:lstStyle/>
        <a:p>
          <a:r>
            <a:rPr lang="tr-TR" sz="1600" b="1" dirty="0" err="1" smtClean="0"/>
            <a:t>Subjective</a:t>
          </a:r>
          <a:r>
            <a:rPr lang="tr-TR" sz="1600" b="1" dirty="0" smtClean="0"/>
            <a:t> Norm </a:t>
          </a:r>
          <a:endParaRPr lang="en-US" sz="1600" b="1" dirty="0"/>
        </a:p>
      </dgm:t>
    </dgm:pt>
    <dgm:pt modelId="{BACBF5F4-8AF8-4F99-9F62-6C0E1903FF1B}" type="parTrans" cxnId="{E0150A23-FA75-4729-9B94-225CF7C3079B}">
      <dgm:prSet/>
      <dgm:spPr/>
      <dgm:t>
        <a:bodyPr/>
        <a:lstStyle/>
        <a:p>
          <a:endParaRPr lang="en-US"/>
        </a:p>
      </dgm:t>
    </dgm:pt>
    <dgm:pt modelId="{AB99F723-BCF5-4497-8F15-865A86050E22}" type="sibTrans" cxnId="{E0150A23-FA75-4729-9B94-225CF7C3079B}">
      <dgm:prSet/>
      <dgm:spPr/>
      <dgm:t>
        <a:bodyPr/>
        <a:lstStyle/>
        <a:p>
          <a:endParaRPr lang="en-US"/>
        </a:p>
      </dgm:t>
    </dgm:pt>
    <dgm:pt modelId="{040A5C12-5222-48C8-8539-3CA94E3AFF23}">
      <dgm:prSet phldrT="[Metin]" custT="1"/>
      <dgm:spPr/>
      <dgm:t>
        <a:bodyPr/>
        <a:lstStyle/>
        <a:p>
          <a:r>
            <a:rPr lang="tr-TR" sz="1600" b="1" dirty="0" err="1" smtClean="0"/>
            <a:t>Percieved</a:t>
          </a:r>
          <a:r>
            <a:rPr lang="tr-TR" sz="1600" b="1" dirty="0" smtClean="0"/>
            <a:t> </a:t>
          </a:r>
          <a:r>
            <a:rPr lang="tr-TR" sz="1600" b="1" dirty="0" err="1" smtClean="0"/>
            <a:t>Behavioral</a:t>
          </a:r>
          <a:r>
            <a:rPr lang="tr-TR" sz="1600" b="1" dirty="0" smtClean="0"/>
            <a:t> </a:t>
          </a:r>
          <a:r>
            <a:rPr lang="tr-TR" sz="1600" b="1" dirty="0" err="1" smtClean="0"/>
            <a:t>Control</a:t>
          </a:r>
          <a:r>
            <a:rPr lang="tr-TR" sz="1600" b="1" dirty="0" smtClean="0"/>
            <a:t> </a:t>
          </a:r>
          <a:endParaRPr lang="en-US" sz="1600" b="1" dirty="0"/>
        </a:p>
      </dgm:t>
    </dgm:pt>
    <dgm:pt modelId="{4C33C860-A7B1-42BA-91EA-15C6A761FAF2}" type="parTrans" cxnId="{F2024F0C-E678-4991-866C-A7C49F654F75}">
      <dgm:prSet/>
      <dgm:spPr/>
      <dgm:t>
        <a:bodyPr/>
        <a:lstStyle/>
        <a:p>
          <a:endParaRPr lang="en-US"/>
        </a:p>
      </dgm:t>
    </dgm:pt>
    <dgm:pt modelId="{6ACCE754-78CA-46CC-8757-630901923621}" type="sibTrans" cxnId="{F2024F0C-E678-4991-866C-A7C49F654F75}">
      <dgm:prSet/>
      <dgm:spPr/>
      <dgm:t>
        <a:bodyPr/>
        <a:lstStyle/>
        <a:p>
          <a:endParaRPr lang="en-US"/>
        </a:p>
      </dgm:t>
    </dgm:pt>
    <dgm:pt modelId="{5A63F19A-A6FC-4504-BBD1-325E640F9FC4}" type="pres">
      <dgm:prSet presAssocID="{9EA3661E-491B-4BC8-BC91-AF93B3EEA8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AB80C-E195-4416-BEEC-57C21A1E47F8}" type="pres">
      <dgm:prSet presAssocID="{4BC3A710-862F-4859-A362-C729C6A86898}" presName="node" presStyleLbl="node1" presStyleIdx="0" presStyleCnt="5" custScaleX="128265" custLinFactY="-47887" custLinFactNeighborX="606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74302-389E-4C4B-9390-2BE657CCA26D}" type="pres">
      <dgm:prSet presAssocID="{5CD855D7-69B3-4C3B-B850-DAD8E5413F30}" presName="sibTrans" presStyleLbl="sibTrans2D1" presStyleIdx="0" presStyleCnt="4" custAng="429587" custScaleX="160432" custScaleY="179923" custLinFactY="-21612" custLinFactNeighborX="-7255" custLinFactNeighborY="-100000"/>
      <dgm:spPr/>
      <dgm:t>
        <a:bodyPr/>
        <a:lstStyle/>
        <a:p>
          <a:endParaRPr lang="en-US"/>
        </a:p>
      </dgm:t>
    </dgm:pt>
    <dgm:pt modelId="{9537FA4C-490A-4E24-8358-6762B5B11A5E}" type="pres">
      <dgm:prSet presAssocID="{5CD855D7-69B3-4C3B-B850-DAD8E5413F3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EAC81D-D381-4A5B-B457-0FE2831B03E3}" type="pres">
      <dgm:prSet presAssocID="{F2B45ED3-48F0-4370-A4BF-19F6B8AA2CE8}" presName="node" presStyleLbl="node1" presStyleIdx="1" presStyleCnt="5" custScaleX="132780" custLinFactX="155503" custLinFactNeighborX="200000" custLinFactNeighborY="-1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79707-5A58-4427-93CD-8D4E0BEECDF5}" type="pres">
      <dgm:prSet presAssocID="{F4D71717-EDB8-4DC4-B85F-5A41871296EC}" presName="sibTrans" presStyleLbl="sibTrans2D1" presStyleIdx="1" presStyleCnt="4" custAng="21506922" custFlipVert="1" custScaleX="130357" custScaleY="137764" custLinFactNeighborX="-196" custLinFactNeighborY="8147"/>
      <dgm:spPr/>
      <dgm:t>
        <a:bodyPr/>
        <a:lstStyle/>
        <a:p>
          <a:endParaRPr lang="en-US"/>
        </a:p>
      </dgm:t>
    </dgm:pt>
    <dgm:pt modelId="{E63E502D-5617-48BA-B52F-4C787EA9FEAE}" type="pres">
      <dgm:prSet presAssocID="{F4D71717-EDB8-4DC4-B85F-5A41871296E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A20AD93-CDE3-4545-BCA4-165CFB8DF4E7}" type="pres">
      <dgm:prSet presAssocID="{A299C4A5-592C-4AC9-8539-F6972D2153D7}" presName="node" presStyleLbl="node1" presStyleIdx="2" presStyleCnt="5" custScaleX="131590" custLinFactX="200000" custLinFactNeighborX="203598" custLinFactNeighborY="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CDE0-A5A2-413B-8A83-F9785C2B36FD}" type="pres">
      <dgm:prSet presAssocID="{E44AE8A2-CFAF-49FD-85E7-502ABBA1E0B0}" presName="sibTrans" presStyleLbl="sibTrans2D1" presStyleIdx="2" presStyleCnt="4" custAng="10757778" custScaleX="60158" custScaleY="171750" custLinFactNeighborX="-51639" custLinFactNeighborY="-25078"/>
      <dgm:spPr/>
      <dgm:t>
        <a:bodyPr/>
        <a:lstStyle/>
        <a:p>
          <a:endParaRPr lang="en-US"/>
        </a:p>
      </dgm:t>
    </dgm:pt>
    <dgm:pt modelId="{169412EC-83BA-493D-A683-FBCF26C39EB5}" type="pres">
      <dgm:prSet presAssocID="{E44AE8A2-CFAF-49FD-85E7-502ABBA1E0B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62C1BA2-AA80-4ACD-8419-B596579CC145}" type="pres">
      <dgm:prSet presAssocID="{F920854E-AC45-4713-ADD0-04EC6E434BD9}" presName="node" presStyleLbl="node1" presStyleIdx="3" presStyleCnt="5" custScaleX="136374" custLinFactX="-481042" custLinFactNeighborX="-500000" custLinFactNeighborY="-1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0EF79-D970-4493-9DD3-FB53D84323C2}" type="pres">
      <dgm:prSet presAssocID="{AB99F723-BCF5-4497-8F15-865A86050E22}" presName="sibTrans" presStyleLbl="sibTrans2D1" presStyleIdx="3" presStyleCnt="4" custAng="17824390" custFlipVert="1" custScaleX="871971" custScaleY="200033" custLinFactX="346939" custLinFactY="13860" custLinFactNeighborX="400000" custLinFactNeighborY="100000"/>
      <dgm:spPr/>
      <dgm:t>
        <a:bodyPr/>
        <a:lstStyle/>
        <a:p>
          <a:endParaRPr lang="en-US"/>
        </a:p>
      </dgm:t>
    </dgm:pt>
    <dgm:pt modelId="{3F92CC25-4B8C-40DD-9070-83AB10E210FF}" type="pres">
      <dgm:prSet presAssocID="{AB99F723-BCF5-4497-8F15-865A86050E2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188393A-53EA-4FD7-8F30-493B4AC2AFEE}" type="pres">
      <dgm:prSet presAssocID="{040A5C12-5222-48C8-8539-3CA94E3AFF23}" presName="node" presStyleLbl="node1" presStyleIdx="4" presStyleCnt="5" custScaleX="136374" custLinFactX="-642959" custLinFactY="48007" custLinFactNeighborX="-7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71B0A-F0B0-4DB6-B03F-48E838E28227}" type="presOf" srcId="{9EA3661E-491B-4BC8-BC91-AF93B3EEA840}" destId="{5A63F19A-A6FC-4504-BBD1-325E640F9FC4}" srcOrd="0" destOrd="0" presId="urn:microsoft.com/office/officeart/2005/8/layout/process1"/>
    <dgm:cxn modelId="{4D85D51A-6F98-4069-8E37-C5242D0555A3}" type="presOf" srcId="{A299C4A5-592C-4AC9-8539-F6972D2153D7}" destId="{8A20AD93-CDE3-4545-BCA4-165CFB8DF4E7}" srcOrd="0" destOrd="0" presId="urn:microsoft.com/office/officeart/2005/8/layout/process1"/>
    <dgm:cxn modelId="{5990F62C-4541-4D87-8963-3C5ECB01EB29}" type="presOf" srcId="{E44AE8A2-CFAF-49FD-85E7-502ABBA1E0B0}" destId="{169412EC-83BA-493D-A683-FBCF26C39EB5}" srcOrd="1" destOrd="0" presId="urn:microsoft.com/office/officeart/2005/8/layout/process1"/>
    <dgm:cxn modelId="{7EB5F7D4-0A61-449D-830B-EEFB8C369A5C}" type="presOf" srcId="{5CD855D7-69B3-4C3B-B850-DAD8E5413F30}" destId="{E8F74302-389E-4C4B-9390-2BE657CCA26D}" srcOrd="0" destOrd="0" presId="urn:microsoft.com/office/officeart/2005/8/layout/process1"/>
    <dgm:cxn modelId="{482BDC11-0DFD-4EB6-B88F-530961C5E672}" type="presOf" srcId="{AB99F723-BCF5-4497-8F15-865A86050E22}" destId="{3F92CC25-4B8C-40DD-9070-83AB10E210FF}" srcOrd="1" destOrd="0" presId="urn:microsoft.com/office/officeart/2005/8/layout/process1"/>
    <dgm:cxn modelId="{3AA69F9C-1C67-4848-843B-B1FF96D23BE2}" type="presOf" srcId="{AB99F723-BCF5-4497-8F15-865A86050E22}" destId="{3DB0EF79-D970-4493-9DD3-FB53D84323C2}" srcOrd="0" destOrd="0" presId="urn:microsoft.com/office/officeart/2005/8/layout/process1"/>
    <dgm:cxn modelId="{409A6882-98A4-4FE2-9E1D-F68FC10ED777}" type="presOf" srcId="{E44AE8A2-CFAF-49FD-85E7-502ABBA1E0B0}" destId="{2267CDE0-A5A2-413B-8A83-F9785C2B36FD}" srcOrd="0" destOrd="0" presId="urn:microsoft.com/office/officeart/2005/8/layout/process1"/>
    <dgm:cxn modelId="{3014E6E5-693D-44B7-9A43-4E24C1AA1DE6}" type="presOf" srcId="{5CD855D7-69B3-4C3B-B850-DAD8E5413F30}" destId="{9537FA4C-490A-4E24-8358-6762B5B11A5E}" srcOrd="1" destOrd="0" presId="urn:microsoft.com/office/officeart/2005/8/layout/process1"/>
    <dgm:cxn modelId="{4A776AAD-B353-4526-B59B-3DC2C29B6925}" type="presOf" srcId="{F2B45ED3-48F0-4370-A4BF-19F6B8AA2CE8}" destId="{1EEAC81D-D381-4A5B-B457-0FE2831B03E3}" srcOrd="0" destOrd="0" presId="urn:microsoft.com/office/officeart/2005/8/layout/process1"/>
    <dgm:cxn modelId="{E53C74D7-82D5-4EF7-AB3B-2DB4C6ACC86E}" type="presOf" srcId="{040A5C12-5222-48C8-8539-3CA94E3AFF23}" destId="{E188393A-53EA-4FD7-8F30-493B4AC2AFEE}" srcOrd="0" destOrd="0" presId="urn:microsoft.com/office/officeart/2005/8/layout/process1"/>
    <dgm:cxn modelId="{522FE973-3D16-4D44-A3B6-B5EF7A4C3404}" type="presOf" srcId="{F4D71717-EDB8-4DC4-B85F-5A41871296EC}" destId="{3A079707-5A58-4427-93CD-8D4E0BEECDF5}" srcOrd="0" destOrd="0" presId="urn:microsoft.com/office/officeart/2005/8/layout/process1"/>
    <dgm:cxn modelId="{81784A38-FDAC-4CFA-842C-E4132A524C47}" type="presOf" srcId="{4BC3A710-862F-4859-A362-C729C6A86898}" destId="{7F4AB80C-E195-4416-BEEC-57C21A1E47F8}" srcOrd="0" destOrd="0" presId="urn:microsoft.com/office/officeart/2005/8/layout/process1"/>
    <dgm:cxn modelId="{E49806B2-1198-4600-BFCD-CF14B11A202F}" type="presOf" srcId="{F4D71717-EDB8-4DC4-B85F-5A41871296EC}" destId="{E63E502D-5617-48BA-B52F-4C787EA9FEAE}" srcOrd="1" destOrd="0" presId="urn:microsoft.com/office/officeart/2005/8/layout/process1"/>
    <dgm:cxn modelId="{9035C103-335B-4394-828E-F75A2A3F73BB}" type="presOf" srcId="{F920854E-AC45-4713-ADD0-04EC6E434BD9}" destId="{C62C1BA2-AA80-4ACD-8419-B596579CC145}" srcOrd="0" destOrd="0" presId="urn:microsoft.com/office/officeart/2005/8/layout/process1"/>
    <dgm:cxn modelId="{55CA2244-A14F-4B14-824B-5A58CAC32007}" srcId="{9EA3661E-491B-4BC8-BC91-AF93B3EEA840}" destId="{A299C4A5-592C-4AC9-8539-F6972D2153D7}" srcOrd="2" destOrd="0" parTransId="{D93640E1-89AC-43FC-AECF-9AF4D1272862}" sibTransId="{E44AE8A2-CFAF-49FD-85E7-502ABBA1E0B0}"/>
    <dgm:cxn modelId="{5BAC07FC-EDD6-42EE-B04F-630EBB0D1376}" srcId="{9EA3661E-491B-4BC8-BC91-AF93B3EEA840}" destId="{4BC3A710-862F-4859-A362-C729C6A86898}" srcOrd="0" destOrd="0" parTransId="{95D46F92-F89F-4999-9274-5F1B4EF158F5}" sibTransId="{5CD855D7-69B3-4C3B-B850-DAD8E5413F30}"/>
    <dgm:cxn modelId="{969E5CE3-C81C-4ABC-8360-CFC2D414222E}" srcId="{9EA3661E-491B-4BC8-BC91-AF93B3EEA840}" destId="{F2B45ED3-48F0-4370-A4BF-19F6B8AA2CE8}" srcOrd="1" destOrd="0" parTransId="{CB1B84AE-467B-4BE6-B07E-0B9AB6FFA8AB}" sibTransId="{F4D71717-EDB8-4DC4-B85F-5A41871296EC}"/>
    <dgm:cxn modelId="{F2024F0C-E678-4991-866C-A7C49F654F75}" srcId="{9EA3661E-491B-4BC8-BC91-AF93B3EEA840}" destId="{040A5C12-5222-48C8-8539-3CA94E3AFF23}" srcOrd="4" destOrd="0" parTransId="{4C33C860-A7B1-42BA-91EA-15C6A761FAF2}" sibTransId="{6ACCE754-78CA-46CC-8757-630901923621}"/>
    <dgm:cxn modelId="{E0150A23-FA75-4729-9B94-225CF7C3079B}" srcId="{9EA3661E-491B-4BC8-BC91-AF93B3EEA840}" destId="{F920854E-AC45-4713-ADD0-04EC6E434BD9}" srcOrd="3" destOrd="0" parTransId="{BACBF5F4-8AF8-4F99-9F62-6C0E1903FF1B}" sibTransId="{AB99F723-BCF5-4497-8F15-865A86050E22}"/>
    <dgm:cxn modelId="{C53BD453-1AE6-415F-923E-4C48FC701EE9}" type="presParOf" srcId="{5A63F19A-A6FC-4504-BBD1-325E640F9FC4}" destId="{7F4AB80C-E195-4416-BEEC-57C21A1E47F8}" srcOrd="0" destOrd="0" presId="urn:microsoft.com/office/officeart/2005/8/layout/process1"/>
    <dgm:cxn modelId="{5F04CB16-592C-487C-9ADB-41909BD20F0B}" type="presParOf" srcId="{5A63F19A-A6FC-4504-BBD1-325E640F9FC4}" destId="{E8F74302-389E-4C4B-9390-2BE657CCA26D}" srcOrd="1" destOrd="0" presId="urn:microsoft.com/office/officeart/2005/8/layout/process1"/>
    <dgm:cxn modelId="{D7CA115F-61E4-4954-9A99-B16198B7E732}" type="presParOf" srcId="{E8F74302-389E-4C4B-9390-2BE657CCA26D}" destId="{9537FA4C-490A-4E24-8358-6762B5B11A5E}" srcOrd="0" destOrd="0" presId="urn:microsoft.com/office/officeart/2005/8/layout/process1"/>
    <dgm:cxn modelId="{9D513B72-91F4-45B0-8D62-51CC3592AB86}" type="presParOf" srcId="{5A63F19A-A6FC-4504-BBD1-325E640F9FC4}" destId="{1EEAC81D-D381-4A5B-B457-0FE2831B03E3}" srcOrd="2" destOrd="0" presId="urn:microsoft.com/office/officeart/2005/8/layout/process1"/>
    <dgm:cxn modelId="{043FBD17-9CD6-4017-BBA0-B790EE8FA03D}" type="presParOf" srcId="{5A63F19A-A6FC-4504-BBD1-325E640F9FC4}" destId="{3A079707-5A58-4427-93CD-8D4E0BEECDF5}" srcOrd="3" destOrd="0" presId="urn:microsoft.com/office/officeart/2005/8/layout/process1"/>
    <dgm:cxn modelId="{308CC4C0-5695-442B-9362-27CA16611CC0}" type="presParOf" srcId="{3A079707-5A58-4427-93CD-8D4E0BEECDF5}" destId="{E63E502D-5617-48BA-B52F-4C787EA9FEAE}" srcOrd="0" destOrd="0" presId="urn:microsoft.com/office/officeart/2005/8/layout/process1"/>
    <dgm:cxn modelId="{7FD566F3-E296-414A-B93F-7E98CCFDF767}" type="presParOf" srcId="{5A63F19A-A6FC-4504-BBD1-325E640F9FC4}" destId="{8A20AD93-CDE3-4545-BCA4-165CFB8DF4E7}" srcOrd="4" destOrd="0" presId="urn:microsoft.com/office/officeart/2005/8/layout/process1"/>
    <dgm:cxn modelId="{4A116D1E-BB2D-457F-9263-0A236666A5AA}" type="presParOf" srcId="{5A63F19A-A6FC-4504-BBD1-325E640F9FC4}" destId="{2267CDE0-A5A2-413B-8A83-F9785C2B36FD}" srcOrd="5" destOrd="0" presId="urn:microsoft.com/office/officeart/2005/8/layout/process1"/>
    <dgm:cxn modelId="{F69C9C8C-E483-4988-B3FC-7A9B7DB612F3}" type="presParOf" srcId="{2267CDE0-A5A2-413B-8A83-F9785C2B36FD}" destId="{169412EC-83BA-493D-A683-FBCF26C39EB5}" srcOrd="0" destOrd="0" presId="urn:microsoft.com/office/officeart/2005/8/layout/process1"/>
    <dgm:cxn modelId="{F0D89BDE-0C7E-4C73-83D6-EF647388D9CE}" type="presParOf" srcId="{5A63F19A-A6FC-4504-BBD1-325E640F9FC4}" destId="{C62C1BA2-AA80-4ACD-8419-B596579CC145}" srcOrd="6" destOrd="0" presId="urn:microsoft.com/office/officeart/2005/8/layout/process1"/>
    <dgm:cxn modelId="{43499EF3-9978-4688-AAFF-D09EB0C34F5A}" type="presParOf" srcId="{5A63F19A-A6FC-4504-BBD1-325E640F9FC4}" destId="{3DB0EF79-D970-4493-9DD3-FB53D84323C2}" srcOrd="7" destOrd="0" presId="urn:microsoft.com/office/officeart/2005/8/layout/process1"/>
    <dgm:cxn modelId="{FF32501C-C2F2-4445-81A2-3AF624CDB609}" type="presParOf" srcId="{3DB0EF79-D970-4493-9DD3-FB53D84323C2}" destId="{3F92CC25-4B8C-40DD-9070-83AB10E210FF}" srcOrd="0" destOrd="0" presId="urn:microsoft.com/office/officeart/2005/8/layout/process1"/>
    <dgm:cxn modelId="{A93CA891-5174-48CF-BBF1-0A7A73B15AA1}" type="presParOf" srcId="{5A63F19A-A6FC-4504-BBD1-325E640F9FC4}" destId="{E188393A-53EA-4FD7-8F30-493B4AC2AFE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AB80C-E195-4416-BEEC-57C21A1E47F8}">
      <dsp:nvSpPr>
        <dsp:cNvPr id="0" name=""/>
        <dsp:cNvSpPr/>
      </dsp:nvSpPr>
      <dsp:spPr>
        <a:xfrm>
          <a:off x="72613" y="1872212"/>
          <a:ext cx="1203367" cy="881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Attitude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toward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the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beh</a:t>
          </a:r>
          <a:r>
            <a:rPr lang="tr-TR" sz="1800" kern="1200" dirty="0" smtClean="0"/>
            <a:t>. </a:t>
          </a:r>
          <a:endParaRPr lang="en-US" sz="1800" kern="1200" dirty="0"/>
        </a:p>
      </dsp:txBody>
      <dsp:txXfrm>
        <a:off x="72613" y="1872212"/>
        <a:ext cx="1203367" cy="881293"/>
      </dsp:txXfrm>
    </dsp:sp>
    <dsp:sp modelId="{E8F74302-389E-4C4B-9390-2BE657CCA26D}">
      <dsp:nvSpPr>
        <dsp:cNvPr id="0" name=""/>
        <dsp:cNvSpPr/>
      </dsp:nvSpPr>
      <dsp:spPr>
        <a:xfrm rot="1094286">
          <a:off x="1330867" y="2264664"/>
          <a:ext cx="1129500" cy="418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94286">
        <a:off x="1330867" y="2264664"/>
        <a:ext cx="1129500" cy="418628"/>
      </dsp:txXfrm>
    </dsp:sp>
    <dsp:sp modelId="{1EEAC81D-D381-4A5B-B457-0FE2831B03E3}">
      <dsp:nvSpPr>
        <dsp:cNvPr id="0" name=""/>
        <dsp:cNvSpPr/>
      </dsp:nvSpPr>
      <dsp:spPr>
        <a:xfrm>
          <a:off x="2566010" y="2364564"/>
          <a:ext cx="1245726" cy="881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Behavioral Intention</a:t>
          </a:r>
          <a:endParaRPr lang="en-US" sz="1600" b="1" kern="1200" dirty="0"/>
        </a:p>
      </dsp:txBody>
      <dsp:txXfrm>
        <a:off x="2566010" y="2364564"/>
        <a:ext cx="1245726" cy="881293"/>
      </dsp:txXfrm>
    </dsp:sp>
    <dsp:sp modelId="{3A079707-5A58-4427-93CD-8D4E0BEECDF5}">
      <dsp:nvSpPr>
        <dsp:cNvPr id="0" name=""/>
        <dsp:cNvSpPr/>
      </dsp:nvSpPr>
      <dsp:spPr>
        <a:xfrm flipV="1">
          <a:off x="3933196" y="2660092"/>
          <a:ext cx="497983" cy="320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flipV="1">
        <a:off x="3933196" y="2660092"/>
        <a:ext cx="497983" cy="320536"/>
      </dsp:txXfrm>
    </dsp:sp>
    <dsp:sp modelId="{8A20AD93-CDE3-4545-BCA4-165CFB8DF4E7}">
      <dsp:nvSpPr>
        <dsp:cNvPr id="0" name=""/>
        <dsp:cNvSpPr/>
      </dsp:nvSpPr>
      <dsp:spPr>
        <a:xfrm>
          <a:off x="4532514" y="2357056"/>
          <a:ext cx="1234562" cy="881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Behavior</a:t>
          </a:r>
          <a:endParaRPr lang="en-US" sz="1600" b="1" kern="1200" dirty="0"/>
        </a:p>
      </dsp:txBody>
      <dsp:txXfrm>
        <a:off x="4532514" y="2357056"/>
        <a:ext cx="1234562" cy="881293"/>
      </dsp:txXfrm>
    </dsp:sp>
    <dsp:sp modelId="{2267CDE0-A5A2-413B-8A83-F9785C2B36FD}">
      <dsp:nvSpPr>
        <dsp:cNvPr id="0" name=""/>
        <dsp:cNvSpPr/>
      </dsp:nvSpPr>
      <dsp:spPr>
        <a:xfrm rot="20685462">
          <a:off x="1350010" y="3024892"/>
          <a:ext cx="1046195" cy="399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0685462">
        <a:off x="1350010" y="3024892"/>
        <a:ext cx="1046195" cy="399611"/>
      </dsp:txXfrm>
    </dsp:sp>
    <dsp:sp modelId="{C62C1BA2-AA80-4ACD-8419-B596579CC145}">
      <dsp:nvSpPr>
        <dsp:cNvPr id="0" name=""/>
        <dsp:cNvSpPr/>
      </dsp:nvSpPr>
      <dsp:spPr>
        <a:xfrm>
          <a:off x="0" y="2952325"/>
          <a:ext cx="1279445" cy="881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Subjective</a:t>
          </a:r>
          <a:r>
            <a:rPr lang="tr-TR" sz="1600" b="1" kern="1200" dirty="0" smtClean="0"/>
            <a:t> Norm </a:t>
          </a:r>
          <a:endParaRPr lang="en-US" sz="1600" b="1" kern="1200" dirty="0"/>
        </a:p>
      </dsp:txBody>
      <dsp:txXfrm>
        <a:off x="0" y="2952325"/>
        <a:ext cx="1279445" cy="8812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4AB80C-E195-4416-BEEC-57C21A1E47F8}">
      <dsp:nvSpPr>
        <dsp:cNvPr id="0" name=""/>
        <dsp:cNvSpPr/>
      </dsp:nvSpPr>
      <dsp:spPr>
        <a:xfrm>
          <a:off x="144031" y="319144"/>
          <a:ext cx="1173209" cy="865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Attitude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toward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the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beh</a:t>
          </a:r>
          <a:r>
            <a:rPr lang="tr-TR" sz="1800" kern="1200" dirty="0" smtClean="0"/>
            <a:t>. </a:t>
          </a:r>
          <a:endParaRPr lang="en-US" sz="1800" kern="1200" dirty="0"/>
        </a:p>
      </dsp:txBody>
      <dsp:txXfrm>
        <a:off x="144031" y="319144"/>
        <a:ext cx="1173209" cy="865572"/>
      </dsp:txXfrm>
    </dsp:sp>
    <dsp:sp modelId="{E8F74302-389E-4C4B-9390-2BE657CCA26D}">
      <dsp:nvSpPr>
        <dsp:cNvPr id="0" name=""/>
        <dsp:cNvSpPr/>
      </dsp:nvSpPr>
      <dsp:spPr>
        <a:xfrm rot="1652453">
          <a:off x="1362443" y="913001"/>
          <a:ext cx="2005682" cy="4081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652453">
        <a:off x="1362443" y="913001"/>
        <a:ext cx="2005682" cy="408136"/>
      </dsp:txXfrm>
    </dsp:sp>
    <dsp:sp modelId="{1EEAC81D-D381-4A5B-B457-0FE2831B03E3}">
      <dsp:nvSpPr>
        <dsp:cNvPr id="0" name=""/>
        <dsp:cNvSpPr/>
      </dsp:nvSpPr>
      <dsp:spPr>
        <a:xfrm>
          <a:off x="3528394" y="1584178"/>
          <a:ext cx="1214507" cy="865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206610"/>
                <a:satOff val="-2163"/>
                <a:lumOff val="-931"/>
                <a:alphaOff val="0"/>
                <a:tint val="35000"/>
                <a:satMod val="253000"/>
              </a:schemeClr>
            </a:gs>
            <a:gs pos="50000">
              <a:schemeClr val="accent3">
                <a:hueOff val="-4206610"/>
                <a:satOff val="-2163"/>
                <a:lumOff val="-931"/>
                <a:alphaOff val="0"/>
                <a:tint val="42000"/>
                <a:satMod val="255000"/>
              </a:schemeClr>
            </a:gs>
            <a:gs pos="97000">
              <a:schemeClr val="accent3">
                <a:hueOff val="-4206610"/>
                <a:satOff val="-2163"/>
                <a:lumOff val="-931"/>
                <a:alphaOff val="0"/>
                <a:tint val="53000"/>
                <a:satMod val="260000"/>
              </a:schemeClr>
            </a:gs>
            <a:gs pos="100000">
              <a:schemeClr val="accent3">
                <a:hueOff val="-4206610"/>
                <a:satOff val="-2163"/>
                <a:lumOff val="-93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Behavioral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Intention</a:t>
          </a:r>
          <a:endParaRPr lang="en-US" sz="1600" b="1" kern="1200" dirty="0"/>
        </a:p>
      </dsp:txBody>
      <dsp:txXfrm>
        <a:off x="3528394" y="1584178"/>
        <a:ext cx="1214507" cy="865572"/>
      </dsp:txXfrm>
    </dsp:sp>
    <dsp:sp modelId="{3A079707-5A58-4427-93CD-8D4E0BEECDF5}">
      <dsp:nvSpPr>
        <dsp:cNvPr id="0" name=""/>
        <dsp:cNvSpPr/>
      </dsp:nvSpPr>
      <dsp:spPr>
        <a:xfrm flipV="1">
          <a:off x="4987027" y="1915860"/>
          <a:ext cx="1002012" cy="312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flipV="1">
        <a:off x="4987027" y="1915860"/>
        <a:ext cx="1002012" cy="312503"/>
      </dsp:txXfrm>
    </dsp:sp>
    <dsp:sp modelId="{8A20AD93-CDE3-4545-BCA4-165CFB8DF4E7}">
      <dsp:nvSpPr>
        <dsp:cNvPr id="0" name=""/>
        <dsp:cNvSpPr/>
      </dsp:nvSpPr>
      <dsp:spPr>
        <a:xfrm>
          <a:off x="6192686" y="1656185"/>
          <a:ext cx="1203622" cy="865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Behavior</a:t>
          </a:r>
          <a:endParaRPr lang="en-US" sz="1600" b="1" kern="1200" dirty="0"/>
        </a:p>
      </dsp:txBody>
      <dsp:txXfrm>
        <a:off x="6192686" y="1656185"/>
        <a:ext cx="1203622" cy="865572"/>
      </dsp:txXfrm>
    </dsp:sp>
    <dsp:sp modelId="{2267CDE0-A5A2-413B-8A83-F9785C2B36FD}">
      <dsp:nvSpPr>
        <dsp:cNvPr id="0" name=""/>
        <dsp:cNvSpPr/>
      </dsp:nvSpPr>
      <dsp:spPr>
        <a:xfrm rot="21598450">
          <a:off x="1584274" y="1800549"/>
          <a:ext cx="1549817" cy="389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21598450">
        <a:off x="1584274" y="1800549"/>
        <a:ext cx="1549817" cy="389597"/>
      </dsp:txXfrm>
    </dsp:sp>
    <dsp:sp modelId="{C62C1BA2-AA80-4ACD-8419-B596579CC145}">
      <dsp:nvSpPr>
        <dsp:cNvPr id="0" name=""/>
        <dsp:cNvSpPr/>
      </dsp:nvSpPr>
      <dsp:spPr>
        <a:xfrm>
          <a:off x="84806" y="1584178"/>
          <a:ext cx="1247380" cy="865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619828"/>
                <a:satOff val="-6489"/>
                <a:lumOff val="-2794"/>
                <a:alphaOff val="0"/>
                <a:tint val="35000"/>
                <a:satMod val="253000"/>
              </a:schemeClr>
            </a:gs>
            <a:gs pos="50000">
              <a:schemeClr val="accent3">
                <a:hueOff val="-12619828"/>
                <a:satOff val="-6489"/>
                <a:lumOff val="-2794"/>
                <a:alphaOff val="0"/>
                <a:tint val="42000"/>
                <a:satMod val="255000"/>
              </a:schemeClr>
            </a:gs>
            <a:gs pos="97000">
              <a:schemeClr val="accent3">
                <a:hueOff val="-12619828"/>
                <a:satOff val="-6489"/>
                <a:lumOff val="-2794"/>
                <a:alphaOff val="0"/>
                <a:tint val="53000"/>
                <a:satMod val="260000"/>
              </a:schemeClr>
            </a:gs>
            <a:gs pos="100000">
              <a:schemeClr val="accent3">
                <a:hueOff val="-12619828"/>
                <a:satOff val="-6489"/>
                <a:lumOff val="-279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Subjective</a:t>
          </a:r>
          <a:r>
            <a:rPr lang="tr-TR" sz="1600" b="1" kern="1200" dirty="0" smtClean="0"/>
            <a:t> Norm </a:t>
          </a:r>
          <a:endParaRPr lang="en-US" sz="1600" b="1" kern="1200" dirty="0"/>
        </a:p>
      </dsp:txBody>
      <dsp:txXfrm>
        <a:off x="84806" y="1584178"/>
        <a:ext cx="1247380" cy="865572"/>
      </dsp:txXfrm>
    </dsp:sp>
    <dsp:sp modelId="{3DB0EF79-D970-4493-9DD3-FB53D84323C2}">
      <dsp:nvSpPr>
        <dsp:cNvPr id="0" name=""/>
        <dsp:cNvSpPr/>
      </dsp:nvSpPr>
      <dsp:spPr>
        <a:xfrm rot="20103701" flipV="1">
          <a:off x="1442992" y="2702897"/>
          <a:ext cx="1991239" cy="453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0103701" flipV="1">
        <a:off x="1442992" y="2702897"/>
        <a:ext cx="1991239" cy="453754"/>
      </dsp:txXfrm>
    </dsp:sp>
    <dsp:sp modelId="{E188393A-53EA-4FD7-8F30-493B4AC2AFEE}">
      <dsp:nvSpPr>
        <dsp:cNvPr id="0" name=""/>
        <dsp:cNvSpPr/>
      </dsp:nvSpPr>
      <dsp:spPr>
        <a:xfrm>
          <a:off x="133123" y="2880321"/>
          <a:ext cx="1247380" cy="865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Percieved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Behavioral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Control</a:t>
          </a:r>
          <a:r>
            <a:rPr lang="tr-TR" sz="1600" b="1" kern="1200" dirty="0" smtClean="0"/>
            <a:t> </a:t>
          </a:r>
          <a:endParaRPr lang="en-US" sz="1600" b="1" kern="1200" dirty="0"/>
        </a:p>
      </dsp:txBody>
      <dsp:txXfrm>
        <a:off x="133123" y="2880321"/>
        <a:ext cx="1247380" cy="865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3CEDA8-1862-4847-B911-0FBF1AAFF969}" type="datetimeFigureOut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10F9C-6ADC-4EE6-ADB3-5E5EAB7F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7BCF0-178A-4CB3-9949-3A121DD06C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D9917-0DC1-46B9-A962-B6335497FA76}" type="slidenum">
              <a:rPr lang="en-US"/>
              <a:pPr/>
              <a:t>11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296AC-0E0E-4BE6-B3F5-AAE1E86B41E7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B1C7-898F-4C90-B062-CE6DF6D933F3}" type="slidenum">
              <a:rPr lang="en-US"/>
              <a:pPr/>
              <a:t>13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893AE-163D-453E-85D1-253F2A7ACDC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15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10528-99E8-4E3D-B93E-C8F1DEED0ECC}" type="slidenum">
              <a:rPr lang="en-US"/>
              <a:pPr/>
              <a:t>16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066B9-EE2C-4F56-AF74-2D6A4363B081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C5F9B-01AB-415D-A47D-FE33FE07E710}" type="slidenum">
              <a:rPr lang="en-US"/>
              <a:pPr/>
              <a:t>18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19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D6B7B-4F4D-4313-8923-3CC9B5EAB0FA}" type="slidenum">
              <a:rPr lang="en-US"/>
              <a:pPr/>
              <a:t>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29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6C35F-96B7-440A-83F3-6B62E6857A98}" type="slidenum">
              <a:rPr lang="en-US"/>
              <a:pPr/>
              <a:t>3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39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6A47B-F063-4D5E-9ADF-5D82EEE5B1EC}" type="slidenum">
              <a:rPr lang="en-US"/>
              <a:pPr/>
              <a:t>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49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A24C-22C3-4E95-86E9-9BE681A660BC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0C486-D676-4023-A913-533E796176BB}" type="slidenum">
              <a:rPr lang="en-US"/>
              <a:pPr/>
              <a:t>57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59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69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AC44-C69F-49AD-8EC7-C9D5F660B07B}" type="slidenum">
              <a:rPr lang="en-US"/>
              <a:pPr/>
              <a:t>77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998E-C0EA-4075-9D96-1B6CFFDFDA7E}" type="slidenum">
              <a:rPr lang="en-US"/>
              <a:pPr/>
              <a:t>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BB29F-DE99-41A3-B5F8-E474F627F313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0012A-A7C5-459F-89DF-6A8A595D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C5D6-9BE0-45C0-9760-AB9BA5ABB3C4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4FCA-640B-4AB2-952C-70378547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E78B-F914-41C3-8CC5-064B5C881654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09FD-FA08-4D53-9BE6-A5A18E9E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4101-44D3-44BA-BA1A-F6FF64FD8026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64A0-D224-4FFC-86DE-E1F0733F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6A19EA-1EDA-4406-9666-3680C2A0CF4C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64549-F9FC-4B11-9691-922DADB3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FCA8-2408-4A2F-84F9-102516AA4B01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D80B-168C-4970-852F-FCC0C2BD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B61F4-FD12-4D85-A5E4-FAD04C647741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44F8B-1271-477F-BCEB-277F1117B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388C-033B-4240-8828-DB02625D50B7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3E0D-0F51-4F37-AF8B-E41F6DBC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8CD2C-8AC4-4ED9-8C0E-8062FD9944D1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B0582B-4BD1-425F-852B-1E80F239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BEA62-6E96-4D92-AA7F-6394474B854A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A5B4B-D3EF-42B9-AB9A-B9581182F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9CCD19-CB07-4FB4-A890-BBC853E69AA9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C2C3A-7CE1-419E-95DC-7F7B1052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5E75D2-CF8E-454C-85C8-A3DF010920A0}" type="datetime1">
              <a:rPr lang="en-US"/>
              <a:pPr>
                <a:defRPr/>
              </a:pPr>
              <a:t>3/7/2014</a:t>
            </a:fld>
            <a:endParaRPr lang="en-US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85D86-04F4-4539-B450-E466CC5D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77" r:id="rId2"/>
    <p:sldLayoutId id="2147484483" r:id="rId3"/>
    <p:sldLayoutId id="2147484478" r:id="rId4"/>
    <p:sldLayoutId id="2147484484" r:id="rId5"/>
    <p:sldLayoutId id="2147484479" r:id="rId6"/>
    <p:sldLayoutId id="2147484485" r:id="rId7"/>
    <p:sldLayoutId id="2147484486" r:id="rId8"/>
    <p:sldLayoutId id="2147484487" r:id="rId9"/>
    <p:sldLayoutId id="2147484480" r:id="rId10"/>
    <p:sldLayoutId id="21474844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r0OTCVtHb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pPr>
              <a:defRPr/>
            </a:pPr>
            <a:fld id="{F2834D48-69A5-4162-859F-4445FDA0AB2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263" y="333375"/>
            <a:ext cx="33845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 Chapter </a:t>
            </a:r>
            <a:r>
              <a:rPr lang="tr-TR" sz="400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12875"/>
            <a:ext cx="4572000" cy="15113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</a:t>
            </a:r>
          </a:p>
          <a:p>
            <a:pPr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988" eaLnBrk="1" hangingPunct="1">
              <a:defRPr/>
            </a:pPr>
            <a:endParaRPr lang="tr-TR" sz="28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197" name="Picture 4" descr="taylor_0131932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3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6629400"/>
            <a:ext cx="411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Gill Sans MT" pitchFamily="34" charset="0"/>
              </a:rPr>
              <a:t>Taylor, Copyright 2006, Prentice Hall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572000" y="3213100"/>
            <a:ext cx="43926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What</a:t>
            </a: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is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Attitude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?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Theories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of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Attitudes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Persuasion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Attitude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Change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Attitude</a:t>
            </a:r>
            <a:r>
              <a:rPr lang="tr-TR" sz="2400" dirty="0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 &amp; </a:t>
            </a:r>
            <a:r>
              <a:rPr lang="tr-TR" sz="2400" dirty="0" err="1" smtClean="0">
                <a:solidFill>
                  <a:srgbClr val="001848"/>
                </a:solidFill>
                <a:latin typeface="Arial Black" pitchFamily="34" charset="0"/>
                <a:cs typeface="Arial" pitchFamily="34" charset="0"/>
              </a:rPr>
              <a:t>Behavior</a:t>
            </a:r>
            <a:endParaRPr lang="tr-TR" sz="2400" dirty="0">
              <a:solidFill>
                <a:srgbClr val="001848"/>
              </a:solidFill>
              <a:latin typeface="Arial Black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tr-TR" sz="2400" dirty="0">
              <a:solidFill>
                <a:srgbClr val="001848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Observational</a:t>
            </a:r>
            <a:r>
              <a:rPr lang="tr-TR" sz="2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 smtClean="0"/>
              <a:t>learning that occurs through observing the behavior of others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Bobo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Doll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Bandura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1961,1963):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young children would imitate the violent and aggressive actions of an 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adult model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hildren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observed a film in which an adult repeatedly hit a large,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doll.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were allowed to play in a room with a real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Bobo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doll just like the one they saw in the film.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hildren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were more likely to imitate the adult's violent actions when the adult either received no consequences or when the adult was actually rewarded for their violent actions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smtClean="0">
                <a:hlinkClick r:id="rId3"/>
              </a:rPr>
              <a:t>http://www.</a:t>
            </a:r>
            <a:r>
              <a:rPr lang="tr-TR" sz="1800" dirty="0" err="1" smtClean="0">
                <a:hlinkClick r:id="rId3"/>
              </a:rPr>
              <a:t>youtube</a:t>
            </a:r>
            <a:r>
              <a:rPr lang="tr-TR" sz="1800" dirty="0" smtClean="0">
                <a:hlinkClick r:id="rId3"/>
              </a:rPr>
              <a:t>.com/</a:t>
            </a:r>
            <a:r>
              <a:rPr lang="tr-TR" sz="1800" dirty="0" err="1" smtClean="0">
                <a:hlinkClick r:id="rId3"/>
              </a:rPr>
              <a:t>watch</a:t>
            </a:r>
            <a:r>
              <a:rPr lang="tr-TR" sz="1800" dirty="0" smtClean="0">
                <a:hlinkClick r:id="rId3"/>
              </a:rPr>
              <a:t>?v=Pr0OTCVtHbU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 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eeing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others display a particular attitude and watching people be reinforced for expressing a particular attitude can make someone adopt those attitudes.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Parents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children have similar political attitudes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800" dirty="0" smtClean="0"/>
              <a:t> </a:t>
            </a:r>
            <a:r>
              <a:rPr lang="tr-TR" sz="1800" dirty="0" smtClean="0"/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If a young girl hears her mother denounce all elected officials as crooks, she may repeat that opinion in class the next 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ay. </a:t>
            </a: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3659-2DCF-4D8D-9C1F-B7D252B26E7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5097462" cy="6480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6712"/>
            <a:ext cx="7812088" cy="5679976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Evaluation of Learning Approach</a:t>
            </a:r>
            <a:r>
              <a:rPr lang="en-US" sz="24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learning approach views people as passive recipients of external forces.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Message learning is critical to this perspective but memory is uncorrelated with attitude change.</a:t>
            </a:r>
          </a:p>
          <a:p>
            <a:pPr lvl="1">
              <a:lnSpc>
                <a:spcPct val="11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model appears to work well when people are unfamiliar with the material</a:t>
            </a:r>
            <a:r>
              <a:rPr lang="en-US" sz="24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E552-B4AA-4F8D-9865-23E45AE97C15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908720"/>
            <a:ext cx="7659688" cy="2859088"/>
          </a:xfrm>
        </p:spPr>
        <p:txBody>
          <a:bodyPr/>
          <a:lstStyle/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consistency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approaches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striving for coherence and meaning in their attitudes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Balance Theory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Heider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1958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Cognitive Dissonance Theory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Festinger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1957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Heider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1958):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need to maintain consistency among our feelings and beliefs about what goes together.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my friend’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 friend is my friend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my friend’s enemy is my enemy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my enemy’s friend is my enemy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my enemy’s enemy is my friend</a:t>
            </a:r>
            <a:r>
              <a:rPr lang="tr-TR" sz="18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Clr>
                <a:srgbClr val="002060"/>
              </a:buClr>
              <a:buNone/>
            </a:pPr>
            <a:endParaRPr lang="tr-TR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mutual evaluations of two people towards each other, and of each towards an attitude object.</a:t>
            </a:r>
          </a:p>
          <a:p>
            <a:pPr>
              <a:lnSpc>
                <a:spcPct val="12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7B6-182B-4637-A02B-C1EC99DAAC62}" type="slidenum">
              <a:rPr lang="en-US"/>
              <a:pPr/>
              <a:t>13</a:t>
            </a:fld>
            <a:endParaRPr lang="en-US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4254500" cy="59309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4876800" y="1295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The </a:t>
            </a:r>
            <a:r>
              <a:rPr lang="en-US" sz="2800" i="1" dirty="0">
                <a:solidFill>
                  <a:srgbClr val="C00000"/>
                </a:solidFill>
              </a:rPr>
              <a:t>Balance Model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953000" y="1844824"/>
            <a:ext cx="4191000" cy="21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dirty="0"/>
              <a:t>There are eight possible configurations of two people and one object.  According to this model, the imbalanced structures tend to become balanced by a change in one or more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C234-B109-4961-8ED7-5F8490B05C19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92696"/>
            <a:ext cx="7696200" cy="5936704"/>
          </a:xfrm>
        </p:spPr>
        <p:txBody>
          <a:bodyPr/>
          <a:lstStyle/>
          <a:p>
            <a:pPr>
              <a:lnSpc>
                <a:spcPct val="13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Balance among such a system exists when all evaluations are positive, or when one is positive and two are negative.</a:t>
            </a:r>
          </a:p>
          <a:p>
            <a:pPr>
              <a:lnSpc>
                <a:spcPct val="13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Imbalance exists when one, or all three, evaluations are negative.</a:t>
            </a:r>
          </a:p>
          <a:p>
            <a:pPr>
              <a:lnSpc>
                <a:spcPct val="13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Imbalanced systems are unstable, and the system will tend to change into a balanced one, generally by changing as few elements as possible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Evaluation of Balance Theory</a:t>
            </a:r>
          </a:p>
          <a:p>
            <a:pPr lvl="1">
              <a:lnSpc>
                <a:spcPct val="12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Research generally supports predictions.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balance pressures are much weaker when we dislike a person than when we like him or her.</a:t>
            </a:r>
          </a:p>
          <a:p>
            <a:pPr>
              <a:lnSpc>
                <a:spcPct val="13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99350" cy="49006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Dissonance Theory (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Festinger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1957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concerned with discrepancies between people’ s attitudes and their behaviors.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aversive motivational state that results when our behavior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inconsistent with our attitudes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greatest when the attitudes and behavior are important to the self.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Dissonance creates psychological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tension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people are motivated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remove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Three ways of reducing 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changing our behavior (often difficult)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trivializing the dissonance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changing the attitude.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B145-B68E-4C1A-AF5E-7E075A01C712}" type="slidenum">
              <a:rPr lang="en-US"/>
              <a:pPr/>
              <a:t>16</a:t>
            </a:fld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620688"/>
            <a:ext cx="8153400" cy="650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00000"/>
              <a:buFont typeface="Wingdings" pitchFamily="2" charset="2"/>
              <a:buChar char="Ø"/>
            </a:pPr>
            <a:r>
              <a:rPr lang="tr-TR" sz="2000" dirty="0" err="1" smtClean="0"/>
              <a:t>There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several</a:t>
            </a:r>
            <a:r>
              <a:rPr lang="tr-TR" sz="2000" dirty="0" smtClean="0"/>
              <a:t> </a:t>
            </a:r>
            <a:r>
              <a:rPr lang="tr-TR" sz="2000" dirty="0" err="1" smtClean="0"/>
              <a:t>situations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create</a:t>
            </a:r>
            <a:r>
              <a:rPr lang="tr-TR" sz="2000" dirty="0" smtClean="0"/>
              <a:t> </a:t>
            </a:r>
            <a:r>
              <a:rPr lang="tr-TR" sz="2000" dirty="0" err="1" smtClean="0"/>
              <a:t>dissonance</a:t>
            </a:r>
            <a:r>
              <a:rPr lang="tr-TR" sz="2000" dirty="0" smtClean="0"/>
              <a:t>;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tr-TR" sz="2000" i="1" dirty="0" smtClean="0"/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Decision making</a:t>
            </a:r>
            <a:r>
              <a:rPr lang="tr-TR" sz="2000" i="1" dirty="0" smtClean="0">
                <a:solidFill>
                  <a:srgbClr val="C00000"/>
                </a:solidFill>
              </a:rPr>
              <a:t>: </a:t>
            </a:r>
            <a:r>
              <a:rPr lang="tr-TR" sz="2000" dirty="0" err="1" smtClean="0"/>
              <a:t>one</a:t>
            </a:r>
            <a:r>
              <a:rPr lang="tr-TR" sz="2000" dirty="0" smtClean="0"/>
              <a:t> </a:t>
            </a:r>
            <a:r>
              <a:rPr lang="tr-TR" sz="2000" dirty="0" err="1" smtClean="0"/>
              <a:t>action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almost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tr-TR" sz="2000" dirty="0" err="1" smtClean="0"/>
              <a:t>always</a:t>
            </a:r>
            <a:r>
              <a:rPr lang="en-US" sz="2000" dirty="0" smtClean="0"/>
              <a:t> </a:t>
            </a:r>
            <a:r>
              <a:rPr lang="en-US" sz="2000" dirty="0"/>
              <a:t>arouses </a:t>
            </a:r>
            <a:r>
              <a:rPr lang="en-US" sz="2000" dirty="0" smtClean="0"/>
              <a:t>dissonance</a:t>
            </a:r>
            <a:r>
              <a:rPr lang="tr-TR" sz="2000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/>
              <a:t>  </a:t>
            </a:r>
            <a:r>
              <a:rPr lang="tr-TR" sz="2000" dirty="0" err="1" smtClean="0"/>
              <a:t>When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must</a:t>
            </a:r>
            <a:r>
              <a:rPr lang="tr-TR" sz="2000" dirty="0" smtClean="0"/>
              <a:t> </a:t>
            </a:r>
            <a:r>
              <a:rPr lang="tr-TR" sz="2000" dirty="0" err="1" smtClean="0"/>
              <a:t>decide</a:t>
            </a:r>
            <a:r>
              <a:rPr lang="tr-TR" sz="2000" dirty="0" smtClean="0"/>
              <a:t> </a:t>
            </a:r>
            <a:r>
              <a:rPr lang="tr-TR" sz="2000" dirty="0" err="1" smtClean="0"/>
              <a:t>betw</a:t>
            </a:r>
            <a:r>
              <a:rPr lang="tr-TR" sz="2000" dirty="0" smtClean="0"/>
              <a:t>. </a:t>
            </a:r>
            <a:r>
              <a:rPr lang="tr-TR" sz="2000" dirty="0" err="1" smtClean="0"/>
              <a:t>two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alternatives</a:t>
            </a:r>
            <a:r>
              <a:rPr lang="tr-TR" sz="2000" dirty="0" smtClean="0"/>
              <a:t>; </a:t>
            </a:r>
            <a:r>
              <a:rPr lang="tr-TR" sz="2000" dirty="0" err="1" smtClean="0"/>
              <a:t>the</a:t>
            </a:r>
            <a:r>
              <a:rPr lang="tr-TR" sz="2000" dirty="0" smtClean="0"/>
              <a:t> final </a:t>
            </a:r>
            <a:r>
              <a:rPr lang="tr-TR" sz="2000" dirty="0" err="1" smtClean="0"/>
              <a:t>choice</a:t>
            </a:r>
            <a:r>
              <a:rPr lang="tr-TR" sz="2000" dirty="0" smtClean="0"/>
              <a:t> is </a:t>
            </a:r>
            <a:r>
              <a:rPr lang="tr-TR" sz="2000" dirty="0" err="1" smtClean="0"/>
              <a:t>always</a:t>
            </a:r>
            <a:r>
              <a:rPr lang="tr-TR" sz="2000" dirty="0" smtClean="0"/>
              <a:t> </a:t>
            </a:r>
            <a:r>
              <a:rPr lang="tr-TR" sz="2000" dirty="0" err="1" smtClean="0"/>
              <a:t>inconsistent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some</a:t>
            </a:r>
            <a:r>
              <a:rPr lang="tr-TR" sz="2000" dirty="0" smtClean="0"/>
              <a:t> of </a:t>
            </a:r>
            <a:r>
              <a:rPr lang="tr-TR" sz="2000" dirty="0" err="1" smtClean="0"/>
              <a:t>our</a:t>
            </a:r>
            <a:r>
              <a:rPr lang="tr-TR" sz="2000" dirty="0" smtClean="0"/>
              <a:t> </a:t>
            </a:r>
            <a:r>
              <a:rPr lang="tr-TR" sz="2000" dirty="0" err="1" smtClean="0"/>
              <a:t>beliefs</a:t>
            </a:r>
            <a:r>
              <a:rPr lang="tr-TR" sz="2000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 err="1" smtClean="0"/>
              <a:t>Dissonance</a:t>
            </a:r>
            <a:r>
              <a:rPr lang="tr-TR" sz="2000" dirty="0" smtClean="0"/>
              <a:t> can be </a:t>
            </a:r>
            <a:r>
              <a:rPr lang="tr-TR" sz="2000" dirty="0" err="1" smtClean="0"/>
              <a:t>reduced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</a:t>
            </a:r>
            <a:r>
              <a:rPr lang="tr-TR" sz="2000" dirty="0" err="1" smtClean="0"/>
              <a:t>improving</a:t>
            </a:r>
            <a:r>
              <a:rPr lang="tr-TR" sz="2000" dirty="0" smtClean="0"/>
              <a:t> </a:t>
            </a:r>
            <a:r>
              <a:rPr lang="tr-TR" sz="2000" dirty="0" err="1" smtClean="0"/>
              <a:t>our</a:t>
            </a:r>
            <a:r>
              <a:rPr lang="tr-TR" sz="2000" dirty="0" smtClean="0"/>
              <a:t> </a:t>
            </a:r>
            <a:r>
              <a:rPr lang="tr-TR" sz="2000" dirty="0" err="1" smtClean="0"/>
              <a:t>evaluation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chosen</a:t>
            </a:r>
            <a:r>
              <a:rPr lang="tr-TR" sz="2000" dirty="0" smtClean="0"/>
              <a:t> </a:t>
            </a:r>
            <a:r>
              <a:rPr lang="tr-TR" sz="2000" dirty="0" err="1" smtClean="0"/>
              <a:t>alternative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</a:t>
            </a:r>
            <a:r>
              <a:rPr lang="tr-TR" sz="2000" dirty="0" err="1" smtClean="0"/>
              <a:t>lowering</a:t>
            </a:r>
            <a:r>
              <a:rPr lang="tr-TR" sz="2000" dirty="0" smtClean="0"/>
              <a:t> </a:t>
            </a:r>
            <a:r>
              <a:rPr lang="tr-TR" sz="2000" dirty="0" err="1" smtClean="0"/>
              <a:t>evaluation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unchosen</a:t>
            </a:r>
            <a:r>
              <a:rPr lang="tr-TR" sz="2000" dirty="0" smtClean="0"/>
              <a:t> </a:t>
            </a:r>
            <a:r>
              <a:rPr lang="tr-TR" sz="2000" dirty="0" err="1" smtClean="0"/>
              <a:t>alternative</a:t>
            </a:r>
            <a:r>
              <a:rPr lang="tr-TR" sz="2000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/>
              <a:t> </a:t>
            </a:r>
            <a:r>
              <a:rPr lang="tr-TR" sz="2000" dirty="0" err="1" smtClean="0"/>
              <a:t>After</a:t>
            </a:r>
            <a:r>
              <a:rPr lang="tr-TR" sz="2000" dirty="0" smtClean="0"/>
              <a:t> </a:t>
            </a:r>
            <a:r>
              <a:rPr lang="tr-TR" sz="2000" dirty="0" err="1" smtClean="0"/>
              <a:t>making</a:t>
            </a:r>
            <a:r>
              <a:rPr lang="tr-TR" sz="2000" dirty="0" smtClean="0"/>
              <a:t> </a:t>
            </a:r>
            <a:r>
              <a:rPr lang="tr-TR" sz="2000" dirty="0" err="1" smtClean="0"/>
              <a:t>decisions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tend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en-US" sz="2000" dirty="0" smtClean="0"/>
              <a:t> </a:t>
            </a:r>
            <a:r>
              <a:rPr lang="en-US" sz="2000" dirty="0" err="1" smtClean="0"/>
              <a:t>increas</a:t>
            </a:r>
            <a:r>
              <a:rPr lang="tr-TR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liking for the chosen </a:t>
            </a:r>
            <a:r>
              <a:rPr lang="en-US" sz="2000" dirty="0" smtClean="0"/>
              <a:t>alternative </a:t>
            </a:r>
            <a:r>
              <a:rPr lang="tr-TR" sz="2000" dirty="0" smtClean="0"/>
              <a:t>&amp; </a:t>
            </a:r>
            <a:r>
              <a:rPr lang="en-US" sz="2000" dirty="0" smtClean="0"/>
              <a:t>decreasing </a:t>
            </a:r>
            <a:r>
              <a:rPr lang="en-US" sz="2000" dirty="0"/>
              <a:t>liking for the </a:t>
            </a:r>
            <a:r>
              <a:rPr lang="en-US" sz="2000" dirty="0" smtClean="0"/>
              <a:t>non-chosen alternative</a:t>
            </a:r>
            <a:r>
              <a:rPr lang="tr-TR" sz="2000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/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Study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Brehm</a:t>
            </a:r>
            <a:r>
              <a:rPr lang="tr-TR" dirty="0" smtClean="0">
                <a:solidFill>
                  <a:srgbClr val="002060"/>
                </a:solidFill>
              </a:rPr>
              <a:t> (1956); </a:t>
            </a:r>
            <a:r>
              <a:rPr lang="tr-TR" dirty="0" err="1" smtClean="0"/>
              <a:t>female</a:t>
            </a:r>
            <a:r>
              <a:rPr lang="tr-TR" dirty="0" smtClean="0"/>
              <a:t> </a:t>
            </a:r>
            <a:r>
              <a:rPr lang="tr-TR" dirty="0" err="1" smtClean="0"/>
              <a:t>college</a:t>
            </a:r>
            <a:r>
              <a:rPr lang="tr-TR" dirty="0" smtClean="0"/>
              <a:t>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shown</a:t>
            </a:r>
            <a:r>
              <a:rPr lang="tr-TR" dirty="0" smtClean="0"/>
              <a:t> </a:t>
            </a:r>
            <a:r>
              <a:rPr lang="tr-TR" dirty="0" err="1" smtClean="0"/>
              <a:t>several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&amp; </a:t>
            </a:r>
            <a:r>
              <a:rPr lang="tr-TR" dirty="0" err="1" smtClean="0"/>
              <a:t>asked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r>
              <a:rPr lang="tr-TR" dirty="0" err="1" smtClean="0"/>
              <a:t>indicate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asked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 </a:t>
            </a:r>
            <a:r>
              <a:rPr lang="tr-TR" dirty="0" err="1" smtClean="0"/>
              <a:t>btw</a:t>
            </a:r>
            <a:r>
              <a:rPr lang="tr-TR" dirty="0" smtClean="0"/>
              <a:t>.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r>
              <a:rPr lang="tr-TR" dirty="0" err="1" smtClean="0"/>
              <a:t>ranking</a:t>
            </a:r>
            <a:r>
              <a:rPr lang="tr-TR" dirty="0" smtClean="0"/>
              <a:t> </a:t>
            </a:r>
            <a:r>
              <a:rPr lang="tr-TR" dirty="0" err="1" smtClean="0"/>
              <a:t>alternatives</a:t>
            </a:r>
            <a:r>
              <a:rPr lang="tr-TR" dirty="0" smtClean="0"/>
              <a:t>, 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liking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endParaRPr lang="tr-TR" dirty="0" smtClean="0"/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r>
              <a:rPr lang="tr-TR" dirty="0" smtClean="0"/>
              <a:t> </a:t>
            </a:r>
            <a:r>
              <a:rPr lang="tr-TR" dirty="0" err="1" smtClean="0"/>
              <a:t>item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had </a:t>
            </a:r>
            <a:r>
              <a:rPr lang="tr-TR" dirty="0" err="1" smtClean="0"/>
              <a:t>picked</a:t>
            </a:r>
            <a:r>
              <a:rPr lang="tr-TR" dirty="0" smtClean="0"/>
              <a:t> &amp; </a:t>
            </a:r>
            <a:r>
              <a:rPr lang="tr-TR" dirty="0" err="1" smtClean="0"/>
              <a:t>decreased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liking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rejected</a:t>
            </a:r>
            <a:r>
              <a:rPr lang="tr-TR" dirty="0" smtClean="0"/>
              <a:t> </a:t>
            </a:r>
            <a:r>
              <a:rPr lang="tr-TR" dirty="0" err="1" smtClean="0"/>
              <a:t>item</a:t>
            </a:r>
            <a:r>
              <a:rPr lang="tr-TR" dirty="0" smtClean="0"/>
              <a:t>.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499350" cy="5620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Resim" descr="woman-sho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005064"/>
            <a:ext cx="216024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B62B-38BC-43CE-B30F-E1C878376B25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620688"/>
            <a:ext cx="7772400" cy="4536504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course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Dissonance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can occur when we commit ourselves to a single course of action.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Festinger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his colleagues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(1956)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documented the behavior of members of a doomsday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cult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Prophecy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Fails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Doomsday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predicted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ship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4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world failed to end as had been predicted, cult members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return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normal life.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claimed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that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had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off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faith had helped save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world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Attitude-discrepant behavior (counter-attitudinal behavior)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induces dissonance when a person’s attitudes are inconsistent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behavi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relieved by changing the attitude (since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 are difficult to “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undo.”)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he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Yet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he/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legal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practice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uninteresting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nothing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be done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260648"/>
            <a:ext cx="477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B54A-5C87-46BE-A107-C96147E4EF2D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20688"/>
            <a:ext cx="7776864" cy="4944616"/>
          </a:xfrm>
        </p:spPr>
        <p:txBody>
          <a:bodyPr/>
          <a:lstStyle/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Insufficient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Justification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attitudinal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no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Principle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insufficient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justification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less incentive one has for performing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counter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attitudinal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behavior,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dissonance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experienced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candidate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misgivings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perceive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candidate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pos.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job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develop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money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9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19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Perception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Bem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1967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external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simply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circumstances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choose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oranges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basket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fruits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say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oranges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Nobody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forced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oranges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discrepant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dollar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enjoyable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enjoyable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himself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thought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‘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said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enjoyable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I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paid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dollar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dollar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can not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lie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enjoyable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.’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684-CCC4-4D11-A023-C8E53E098EF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4320480" cy="8103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48680"/>
            <a:ext cx="7812088" cy="2761927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objects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tr-TR" sz="2000" i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i="1" u="sng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enduring dispositions with affective,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behavioral,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cognitive components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Attitudes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based on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“ABC”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ffective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omponent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person’s emotions and affect towards the 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afraid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spiders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ehavioral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omponent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H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person tends to act towards the 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nuclear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petitation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ognitive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omponent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onsists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thoughts and beliefs the person has about the 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buying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repair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These are not always highly related to each other.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Evan’s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attributions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availability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Affective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 pos.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associated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Behavioral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he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buy/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reasons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supports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assumptions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ambivalent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novel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vague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enduring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members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Western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Japanese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express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appropriate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express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harmony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Expectancy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decisions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outcomes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likelihood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outcome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assoicated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formation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weighting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decide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tonight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outcomes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dancing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meeting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term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expectancy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outcomes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hangover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certainly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at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oucomes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expectancy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Dual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Theories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heuristically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stereotyped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inferential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deliberate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But,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lazy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Petty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Cacioppo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(1986)-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Elaboration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Likelihood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Model 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Chaiken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(1980; 1987)-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Heuristic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92696"/>
            <a:ext cx="7812088" cy="5823992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Romero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al., 1996):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seeks to understand attitude change by understanding the thoughts (“cognitive responses”) people produce in response to persuasive communications.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pos.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thoughts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turn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listening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senator’s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speech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medicare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payments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tv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Senator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advocates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cutting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goverment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Medicare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payments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elderly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say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can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reponse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senator’s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Taxes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senator’s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follow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.)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laboration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ikelihood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odel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Petty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Cacioppo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,1986):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draws a key 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central route to persuasion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involves detailed information processing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recognize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peripheral route to persuasion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involves reliance on superficial cues without thoughtful consideration of the arguments.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Superficial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include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attractiveness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prestige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likley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peripheral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distracted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overloaded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lnSpc>
                <a:spcPct val="105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263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861048"/>
            <a:ext cx="302433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laboration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ikelihood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odel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Petty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Cacioppo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,1986): 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peripherally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elaboration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likelihood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Elaboration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likelihood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likelihood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thoughts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elaboration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drawing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peripheral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(e.g.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Tormala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al., 2002)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elaboration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recalling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has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enduring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peripheral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perceiver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respond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price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he/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likes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Heuristic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Model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Chaiken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,1980; 1987):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Chaiken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distinction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heuristic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Careful evaluation of the arguments in a persuasive communication.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Heuristic Processing: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Processing information rapidly and efficiently using shortcuts to reduce complex problems to more manageable ones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decision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investigations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heuristic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rule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Resim" descr="ArtofPersua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979" y="3573016"/>
            <a:ext cx="291660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27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Theories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Conditioning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(Transfer of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Operant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Conditioning</a:t>
            </a:r>
            <a:endParaRPr lang="tr-TR" sz="1600" b="1" dirty="0" smtClean="0"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Observational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Learning</a:t>
            </a:r>
            <a:endParaRPr lang="tr-TR" sz="1600" b="1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Consistency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Theories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Balance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Heider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, 1958)</a:t>
            </a: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Dissonance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Festinger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, 1957)</a:t>
            </a: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Self-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Perception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Expectancy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Dual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Cognitive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Responce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Theory</a:t>
            </a:r>
            <a:endParaRPr lang="tr-TR" sz="1600" b="1" dirty="0" smtClean="0"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Eloboration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Likelihood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Model</a:t>
            </a: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Systematic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Heuristic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Model </a:t>
            </a: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</a:pPr>
            <a:endParaRPr lang="tr-TR" sz="1600" b="1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Theories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observable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inferred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ask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respondents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attitude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Likert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Scales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Semantic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Differential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Scales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assess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asking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respondents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verbal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an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require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respondents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conscious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whereas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do not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require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conscious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29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Majority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opinions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abortion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Likert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Scales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Introduced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(1932).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written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either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unfavorible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Researchers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opposite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directions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sets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disagree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construct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averaged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form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D8FD-5360-4D6F-9152-3021E495CC00}" type="slidenum">
              <a:rPr lang="en-US"/>
              <a:pPr/>
              <a:t>3</a:t>
            </a:fld>
            <a:endParaRPr lang="en-US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7162800" cy="6167438"/>
          </a:xfrm>
          <a:prstGeom prst="rect">
            <a:avLst/>
          </a:prstGeom>
          <a:noFill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452320" y="620688"/>
            <a:ext cx="15121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err="1" smtClean="0">
                <a:solidFill>
                  <a:srgbClr val="C00000"/>
                </a:solidFill>
              </a:rPr>
              <a:t>Evan’s</a:t>
            </a:r>
            <a:r>
              <a:rPr lang="tr-TR" sz="20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tr-TR" sz="2000" b="1" u="sng" dirty="0">
                <a:solidFill>
                  <a:srgbClr val="C00000"/>
                </a:solidFill>
              </a:rPr>
              <a:t>a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ttitude</a:t>
            </a:r>
            <a:endParaRPr lang="en-US" sz="2000" b="1" u="sng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 toward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 condom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use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6012160" y="5589240"/>
            <a:ext cx="291581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+ </a:t>
            </a:r>
            <a:r>
              <a:rPr lang="tr-TR" dirty="0" smtClean="0"/>
              <a:t> </a:t>
            </a:r>
            <a:r>
              <a:rPr lang="en-US" dirty="0" smtClean="0"/>
              <a:t>sign =</a:t>
            </a:r>
            <a:r>
              <a:rPr lang="tr-TR" dirty="0" smtClean="0"/>
              <a:t> </a:t>
            </a:r>
            <a:r>
              <a:rPr lang="en-US" dirty="0" smtClean="0"/>
              <a:t>favorable</a:t>
            </a:r>
            <a:r>
              <a:rPr lang="en-US" dirty="0"/>
              <a:t>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dirty="0" smtClean="0"/>
              <a:t>   </a:t>
            </a:r>
            <a:r>
              <a:rPr lang="en-US" dirty="0" smtClean="0"/>
              <a:t>sign =</a:t>
            </a:r>
            <a:r>
              <a:rPr lang="tr-TR" dirty="0" smtClean="0"/>
              <a:t> </a:t>
            </a:r>
            <a:r>
              <a:rPr lang="en-US" dirty="0" smtClean="0"/>
              <a:t>unfavorable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like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24744"/>
            <a:ext cx="7200799" cy="525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115616" y="692696"/>
            <a:ext cx="763284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Semantic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Differential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Scales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</a:pP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/>
              <a:t>The semantic differential scale asks respondents of a </a:t>
            </a:r>
            <a:r>
              <a:rPr lang="tr-TR" sz="2000" dirty="0" err="1" smtClean="0"/>
              <a:t>questionnaire</a:t>
            </a:r>
            <a:r>
              <a:rPr lang="tr-TR" sz="2000" dirty="0" smtClean="0"/>
              <a:t> </a:t>
            </a:r>
            <a:r>
              <a:rPr lang="en-US" sz="2000" dirty="0" smtClean="0"/>
              <a:t>to choose between two opposite positions using qualifiers to bridge the gap between them. </a:t>
            </a:r>
            <a:endParaRPr lang="tr-TR" sz="2000" dirty="0" smtClean="0"/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</a:pPr>
            <a:endParaRPr lang="tr-TR" sz="2000" dirty="0" smtClean="0"/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/>
              <a:t>D</a:t>
            </a:r>
            <a:r>
              <a:rPr lang="en-US" sz="2000" dirty="0" err="1" smtClean="0"/>
              <a:t>ecide</a:t>
            </a:r>
            <a:r>
              <a:rPr lang="en-US" sz="2000" dirty="0" smtClean="0"/>
              <a:t> what dimensions you wish to measure and then find two opposite terms that represent those dimensions. </a:t>
            </a:r>
            <a:endParaRPr lang="tr-TR" sz="2000" dirty="0" smtClean="0"/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sufficiently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form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semd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7488831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strategies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Technique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Test (IAT;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Greenwald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al., 1998)</a:t>
            </a: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Evaluative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Priming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Fazio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1995):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Jessie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creates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immediate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her.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dislikes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fish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but 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aversive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Fazio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(1995);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accessible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fish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Jessie’s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dislike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dislike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fish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quickly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rgbClr val="00206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611187" lvl="2" indent="-282575"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computer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screen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Replaced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(e.g.;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disgusting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indicate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valence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speed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Faster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Sushi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faster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slower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Fazio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 (1995)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technique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faster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slower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pos.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adj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 (IAT;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Greenwald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 al., 1988):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computer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classify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adjectives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separate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blocks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GENDER</a:t>
            </a:r>
          </a:p>
          <a:p>
            <a:pPr>
              <a:buClr>
                <a:srgbClr val="C00000"/>
              </a:buClr>
              <a:buSzPct val="100000"/>
              <a:buNone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K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responses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2123728" y="3573016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2123728" y="4365104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2123728" y="5157192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Yuvarlatılmış Dikdörtgen"/>
          <p:cNvSpPr/>
          <p:nvPr/>
        </p:nvSpPr>
        <p:spPr>
          <a:xfrm>
            <a:off x="2123728" y="5949280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Yuvarlatılmış Dikdörtgen"/>
          <p:cNvSpPr/>
          <p:nvPr/>
        </p:nvSpPr>
        <p:spPr>
          <a:xfrm>
            <a:off x="2123728" y="2780928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Yuvarlatılmış Dikdörtgen"/>
          <p:cNvSpPr/>
          <p:nvPr/>
        </p:nvSpPr>
        <p:spPr>
          <a:xfrm>
            <a:off x="5580112" y="2780928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Yuvarlatılmış Dikdörtgen"/>
          <p:cNvSpPr/>
          <p:nvPr/>
        </p:nvSpPr>
        <p:spPr>
          <a:xfrm>
            <a:off x="5580112" y="3573016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Yuvarlatılmış Dikdörtgen"/>
          <p:cNvSpPr/>
          <p:nvPr/>
        </p:nvSpPr>
        <p:spPr>
          <a:xfrm>
            <a:off x="5652120" y="4365104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Yuvarlatılmış Dikdörtgen"/>
          <p:cNvSpPr/>
          <p:nvPr/>
        </p:nvSpPr>
        <p:spPr>
          <a:xfrm>
            <a:off x="5652120" y="5157192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Yuvarlatılmış Dikdörtgen"/>
          <p:cNvSpPr/>
          <p:nvPr/>
        </p:nvSpPr>
        <p:spPr>
          <a:xfrm>
            <a:off x="5652120" y="5949280"/>
            <a:ext cx="187220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Metin kutusu"/>
          <p:cNvSpPr txBox="1"/>
          <p:nvPr/>
        </p:nvSpPr>
        <p:spPr>
          <a:xfrm>
            <a:off x="2411760" y="292494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endParaRPr lang="en-US" sz="1400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2483768" y="37170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Pos.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</a:t>
            </a:r>
            <a:endParaRPr lang="en-US" sz="1400" b="1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2195736" y="44371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r>
              <a:rPr lang="tr-TR" sz="1400" b="1" dirty="0" smtClean="0"/>
              <a:t> OR    Pos.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</a:t>
            </a:r>
            <a:endParaRPr lang="en-US" sz="1400" b="1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2195736" y="530120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         </a:t>
            </a:r>
            <a:r>
              <a:rPr lang="tr-TR" sz="1400" b="1" dirty="0" err="1" smtClean="0"/>
              <a:t>Neg</a:t>
            </a:r>
            <a:r>
              <a:rPr lang="tr-TR" sz="1400" b="1" dirty="0" smtClean="0"/>
              <a:t> 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</a:t>
            </a:r>
            <a:endParaRPr lang="en-US" sz="1400" b="1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2123728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r>
              <a:rPr lang="tr-TR" sz="1400" b="1" dirty="0" smtClean="0"/>
              <a:t> OR </a:t>
            </a:r>
            <a:r>
              <a:rPr lang="tr-TR" sz="1400" b="1" dirty="0" err="1" smtClean="0"/>
              <a:t>Neg</a:t>
            </a:r>
            <a:r>
              <a:rPr lang="tr-TR" sz="1400" b="1" dirty="0" smtClean="0"/>
              <a:t> 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</a:t>
            </a:r>
            <a:endParaRPr lang="en-US" sz="1400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5796136" y="29249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Female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endParaRPr lang="en-US" sz="1400" b="1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5868144" y="37170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Neg</a:t>
            </a:r>
            <a:r>
              <a:rPr lang="tr-TR" sz="1400" b="1" dirty="0" smtClean="0"/>
              <a:t>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</a:t>
            </a:r>
            <a:endParaRPr lang="en-US" sz="1400" b="1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5652120" y="43651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Female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r>
              <a:rPr lang="tr-TR" sz="1400" b="1" dirty="0" smtClean="0"/>
              <a:t> OR </a:t>
            </a:r>
            <a:r>
              <a:rPr lang="tr-TR" sz="1400" b="1" dirty="0" err="1" smtClean="0"/>
              <a:t>Neg</a:t>
            </a:r>
            <a:r>
              <a:rPr lang="tr-TR" sz="1400" b="1" dirty="0" smtClean="0"/>
              <a:t>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 </a:t>
            </a:r>
            <a:endParaRPr lang="en-US" sz="1400" b="1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5724128" y="60212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Female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Names</a:t>
            </a:r>
            <a:r>
              <a:rPr lang="tr-TR" sz="1400" b="1" dirty="0" smtClean="0"/>
              <a:t> OR Pos. 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 </a:t>
            </a:r>
            <a:endParaRPr lang="en-US" sz="1400" b="1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5724128" y="52292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         Pos. </a:t>
            </a:r>
            <a:r>
              <a:rPr lang="tr-TR" sz="1400" b="1" dirty="0" err="1" smtClean="0"/>
              <a:t>Adj</a:t>
            </a:r>
            <a:r>
              <a:rPr lang="tr-TR" sz="1400" b="1" dirty="0" smtClean="0"/>
              <a:t>.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increasingly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popular.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Convergent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Validity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problem;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constructs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Debates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37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errors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Consistency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psychological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construct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Cronbach’s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Alpha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Test-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Retest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test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scores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testing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examined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exhibit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Cunningham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 (2001)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reasonably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test-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retest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Validity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Validity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assesses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construct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designed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Haddock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et al. (1993)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demonstrated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semantic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differential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men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predictive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subsequent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anti-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discrimination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Cunningham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 (2001)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Fazio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(2003)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implicit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convergent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validity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fMRI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functional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imaging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technique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stimuli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Phelps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(et al., 2000); IAT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amygdala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unknown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Reliability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Validity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39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sense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dictate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link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1930s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LaPiere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travelling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America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Chinese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couple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widespread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anti-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Asian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prejudice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LaPeire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 &amp;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travelling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companions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refused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service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hotels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restaurants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1 (in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250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establishments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refused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serve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months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LaPierre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sent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visited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establishments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serve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Chinese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1" indent="-282575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%90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said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not!!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might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necessarily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follow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1960s;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Wicker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reviewed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.15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83E-A4DC-4B59-BF51-54FCB30E1BAA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120680" cy="9807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endParaRPr lang="en-US" sz="2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92696"/>
            <a:ext cx="7772400" cy="5784304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Attitudes are often cognitively complex but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evaluatively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simple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Although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his/her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overall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difficult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safe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overall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Attitudes make it possible to access related information and to make decisions quickly.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Attitudes are one determinant of behavior but not the only one;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links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Although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favor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he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buy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10-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girl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drugstore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either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determine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4704"/>
            <a:ext cx="7812088" cy="5751984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Greater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methodological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variables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attempt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lvl="1" indent="-282575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None/>
            </a:pPr>
            <a:endParaRPr lang="en-US" sz="20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Correspondence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attitudinal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methodological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correspondence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bwt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14388" lvl="1" indent="-45720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LaPiere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establishments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serve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educated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dressed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Chinese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couple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accompanied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college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i="1" dirty="0" err="1" smtClean="0">
                <a:latin typeface="Arial" pitchFamily="34" charset="0"/>
                <a:cs typeface="Arial" pitchFamily="34" charset="0"/>
              </a:rPr>
              <a:t>professor</a:t>
            </a: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814388" lvl="1" indent="-457200">
              <a:buClr>
                <a:srgbClr val="C00000"/>
              </a:buClr>
              <a:buSzPct val="100000"/>
              <a:buNone/>
            </a:pPr>
            <a:r>
              <a:rPr lang="tr-TR" sz="1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Measures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correspond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4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Ajzen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Fishbein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1977)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recycling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brand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coffee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candidate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(presence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Time: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frame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(is it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performed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immediately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year’s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time?)</a:t>
            </a:r>
            <a:endParaRPr lang="tr-TR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indent="-457200"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domain of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topic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voting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Fazio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&amp; Williams (1986)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USA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President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Ronald Reagan &amp;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     5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months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whether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voted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Reagan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opponent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(r= .78)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Kraus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(1995)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noted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cor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                       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cor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.s’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donation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&amp;           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donation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donating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                                       (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donation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difficult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enact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voting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voting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132856"/>
            <a:ext cx="1842517" cy="2300855"/>
          </a:xfrm>
          <a:prstGeom prst="rect">
            <a:avLst/>
          </a:prstGeom>
        </p:spPr>
      </p:pic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36510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indent="-457200">
              <a:buClr>
                <a:srgbClr val="C00000"/>
              </a:buClr>
              <a:buSzPct val="100000"/>
              <a:buAutoNum type="arabicPeriod" startAt="3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upon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attitude</a:t>
            </a: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rgbClr val="C00000"/>
              </a:buClr>
              <a:buSzPct val="100000"/>
              <a:buNone/>
            </a:pP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Fazio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Williams ( 1986);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correlation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greater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.s’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Reagan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tr-TR" sz="2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Role of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across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various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constructs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moderate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opinions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İs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monitoring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sample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showed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Compared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Reasoned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Fishbein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Ajzen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1975)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 model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deliberate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planned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immediate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predictor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intention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recyle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glass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bottles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subjective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176368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Reasoned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Fishbein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Ajzen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1975)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of;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Expectancy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desired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value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attached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desired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outcome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Subjective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view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relevant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Subjective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;</a:t>
            </a:r>
            <a:endParaRPr lang="tr-TR" sz="1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Normative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Beliefs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expect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act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.’s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comply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expectations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47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Planned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Ajzen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1991)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Extension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Reasoned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.s’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felt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perform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relevant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his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pos.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subjective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norms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desired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unable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restrain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himself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sweets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chocolates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Reasoned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revised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include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percieved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behavioral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Percieved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in 2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1.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causal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behavioral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intentions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2.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causal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Planned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Ajzen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1991)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1187624" y="90872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Sağ Ok"/>
          <p:cNvSpPr/>
          <p:nvPr/>
        </p:nvSpPr>
        <p:spPr>
          <a:xfrm rot="20786907">
            <a:off x="2750134" y="3821110"/>
            <a:ext cx="4619257" cy="363906"/>
          </a:xfrm>
          <a:prstGeom prst="rightArrow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Metin kutusu"/>
          <p:cNvSpPr txBox="1"/>
          <p:nvPr/>
        </p:nvSpPr>
        <p:spPr>
          <a:xfrm>
            <a:off x="1115616" y="4725144"/>
            <a:ext cx="8053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Theory</a:t>
            </a:r>
            <a:r>
              <a:rPr lang="tr-TR" sz="2000" dirty="0" smtClean="0"/>
              <a:t> of </a:t>
            </a:r>
            <a:r>
              <a:rPr lang="tr-TR" sz="2000" dirty="0" err="1" smtClean="0"/>
              <a:t>Reasoned</a:t>
            </a:r>
            <a:r>
              <a:rPr lang="tr-TR" sz="2000" dirty="0" smtClean="0"/>
              <a:t> </a:t>
            </a:r>
            <a:r>
              <a:rPr lang="tr-TR" sz="2000" dirty="0" err="1" smtClean="0"/>
              <a:t>Action</a:t>
            </a:r>
            <a:r>
              <a:rPr lang="tr-TR" sz="2000" dirty="0" smtClean="0"/>
              <a:t> &amp; </a:t>
            </a:r>
            <a:r>
              <a:rPr lang="tr-TR" sz="2000" dirty="0" err="1" smtClean="0"/>
              <a:t>Theory</a:t>
            </a:r>
            <a:r>
              <a:rPr lang="tr-TR" sz="2000" dirty="0" smtClean="0"/>
              <a:t> of </a:t>
            </a:r>
            <a:r>
              <a:rPr lang="tr-TR" sz="2000" dirty="0" err="1" smtClean="0"/>
              <a:t>Planned</a:t>
            </a:r>
            <a:r>
              <a:rPr lang="tr-TR" sz="2000" dirty="0" smtClean="0"/>
              <a:t> </a:t>
            </a:r>
            <a:r>
              <a:rPr lang="tr-TR" sz="2000" dirty="0" err="1" smtClean="0"/>
              <a:t>Behavior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tr-TR" sz="2000" dirty="0" smtClean="0"/>
              <a:t>    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most</a:t>
            </a:r>
            <a:r>
              <a:rPr lang="tr-TR" sz="2000" dirty="0" smtClean="0"/>
              <a:t> </a:t>
            </a:r>
            <a:r>
              <a:rPr lang="tr-TR" sz="2000" dirty="0" err="1" smtClean="0"/>
              <a:t>frequently</a:t>
            </a:r>
            <a:r>
              <a:rPr lang="tr-TR" sz="2000" dirty="0" smtClean="0"/>
              <a:t> </a:t>
            </a:r>
            <a:r>
              <a:rPr lang="tr-TR" sz="2000" dirty="0" err="1" smtClean="0"/>
              <a:t>tested</a:t>
            </a:r>
            <a:r>
              <a:rPr lang="tr-TR" sz="2000" dirty="0" smtClean="0"/>
              <a:t> </a:t>
            </a:r>
            <a:r>
              <a:rPr lang="tr-TR" sz="2000" dirty="0" err="1" smtClean="0"/>
              <a:t>models</a:t>
            </a:r>
            <a:r>
              <a:rPr lang="tr-TR" sz="2000" dirty="0" smtClean="0"/>
              <a:t> of </a:t>
            </a:r>
            <a:r>
              <a:rPr lang="tr-TR" sz="2000" dirty="0" err="1" smtClean="0"/>
              <a:t>attitude</a:t>
            </a:r>
            <a:r>
              <a:rPr lang="tr-TR" sz="2000" dirty="0" smtClean="0"/>
              <a:t>-</a:t>
            </a:r>
            <a:r>
              <a:rPr lang="tr-TR" sz="2000" dirty="0" err="1" smtClean="0"/>
              <a:t>behavior</a:t>
            </a:r>
            <a:r>
              <a:rPr lang="tr-TR" sz="2000" dirty="0" smtClean="0"/>
              <a:t> </a:t>
            </a:r>
            <a:r>
              <a:rPr lang="tr-TR" sz="2000" dirty="0" err="1" smtClean="0"/>
              <a:t>relationship</a:t>
            </a: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</a:pPr>
            <a:endParaRPr lang="tr-TR" sz="2000" dirty="0" smtClean="0"/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000" dirty="0" smtClean="0"/>
              <a:t> A </a:t>
            </a:r>
            <a:r>
              <a:rPr lang="tr-TR" sz="2000" dirty="0" err="1" smtClean="0"/>
              <a:t>review</a:t>
            </a:r>
            <a:r>
              <a:rPr lang="tr-TR" sz="2000" dirty="0" smtClean="0"/>
              <a:t> of 90 </a:t>
            </a:r>
            <a:r>
              <a:rPr lang="tr-TR" sz="2000" dirty="0" err="1" smtClean="0"/>
              <a:t>studies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applied</a:t>
            </a:r>
            <a:r>
              <a:rPr lang="tr-TR" sz="2000" dirty="0" smtClean="0"/>
              <a:t> TRA &amp; TPB </a:t>
            </a:r>
            <a:r>
              <a:rPr lang="tr-TR" sz="2000" dirty="0" err="1" smtClean="0"/>
              <a:t>provided</a:t>
            </a:r>
            <a:r>
              <a:rPr lang="tr-TR" sz="2000" dirty="0" smtClean="0"/>
              <a:t> </a:t>
            </a:r>
            <a:r>
              <a:rPr lang="tr-TR" sz="2000" dirty="0" err="1" smtClean="0"/>
              <a:t>strong</a:t>
            </a:r>
            <a:r>
              <a:rPr lang="tr-TR" sz="2000" dirty="0" smtClean="0"/>
              <a:t> </a:t>
            </a:r>
            <a:r>
              <a:rPr lang="tr-TR" sz="2000" dirty="0" err="1" smtClean="0"/>
              <a:t>support</a:t>
            </a:r>
            <a:r>
              <a:rPr lang="tr-TR" sz="2000" dirty="0" smtClean="0"/>
              <a:t>; </a:t>
            </a:r>
            <a:r>
              <a:rPr lang="tr-TR" sz="2000" dirty="0" err="1" smtClean="0"/>
              <a:t>predicted</a:t>
            </a:r>
            <a:r>
              <a:rPr lang="tr-TR" sz="2000" dirty="0" smtClean="0"/>
              <a:t> </a:t>
            </a:r>
            <a:r>
              <a:rPr lang="tr-TR" sz="2000" dirty="0" err="1" smtClean="0"/>
              <a:t>condom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000" dirty="0" smtClean="0"/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49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original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Advertisers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politicians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citizens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us.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crebility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expertise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arousal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forewarning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EC3-0716-427D-B2D1-CB3B36C23DD4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5478462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Attitudes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908720"/>
            <a:ext cx="749935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Learning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Dissonance Theory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Self-Perception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Expectancy-Value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Dual-Processing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salient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Expertise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Trusthwortiness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v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Hovland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Weiss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(1952)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Antihistamines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prescription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either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England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Medicine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)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Monthly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Magazine)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Expertise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Trusthwortiness</a:t>
            </a: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Expertise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typically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Aronson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 (1963);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stanzas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poems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someone’s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stanzas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had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T.S. Eliot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Tx/>
              <a:buChar char="-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Missisippi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Teacher’s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College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reevaluated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poems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(T.S. Eliot)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620688"/>
            <a:ext cx="228714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Trustworthiness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perceived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unbiased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trustworthy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trustworthy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trustworthy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incentives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enhances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perceptions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trustworthiness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Multiple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reliable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u="sng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u="sng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judgements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regarded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truly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independent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ugurdu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20688"/>
            <a:ext cx="1837556" cy="295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v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cognitions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Chaiken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(1979)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perceived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physically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atrractive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Brock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1965)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cem-yilmaz-is-bank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365104"/>
            <a:ext cx="59055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v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are persuaded by the opinions of our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reference groups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those we like or identify with.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Mackie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(1987);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majority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(%82)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supported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U.S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ensure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balance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West.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%82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opposed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proposition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experiments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moved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peers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supported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whichever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 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Liking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Similarity</a:t>
            </a:r>
            <a:endParaRPr lang="tr-T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peripherially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whereas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(in-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centrally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Mackie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 al., 1990).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v"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Degorating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discredit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Degoration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inconsistent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saying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unreliable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politics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courtroom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trials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disagreement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Opponent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discredited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opponent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powrful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437112"/>
            <a:ext cx="2878832" cy="2041018"/>
          </a:xfrm>
          <a:prstGeom prst="rect">
            <a:avLst/>
          </a:prstGeom>
        </p:spPr>
      </p:pic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25144"/>
            <a:ext cx="3168352" cy="1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indent="-457200"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itself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Discrepancy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Weak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Arguments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Peripheral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Cues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Characteristics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1C7-581D-4305-BD80-7567CDB7D827}" type="slidenum">
              <a:rPr lang="en-US"/>
              <a:pPr/>
              <a:t>57</a:t>
            </a:fld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greater the discrepancy between the listener’s position and the message presented, the greater the potential for change.</a:t>
            </a:r>
          </a:p>
        </p:txBody>
      </p:sp>
      <p:sp>
        <p:nvSpPr>
          <p:cNvPr id="71686" name="Arc 6"/>
          <p:cNvSpPr>
            <a:spLocks/>
          </p:cNvSpPr>
          <p:nvPr/>
        </p:nvSpPr>
        <p:spPr bwMode="auto">
          <a:xfrm rot="16200000" flipV="1">
            <a:off x="3833019" y="3712369"/>
            <a:ext cx="1752600" cy="3014662"/>
          </a:xfrm>
          <a:custGeom>
            <a:avLst/>
            <a:gdLst>
              <a:gd name="G0" fmla="+- 0 0 0"/>
              <a:gd name="G1" fmla="+- 21362 0 0"/>
              <a:gd name="G2" fmla="+- 21600 0 0"/>
              <a:gd name="T0" fmla="*/ 3196 w 21600"/>
              <a:gd name="T1" fmla="*/ 0 h 42737"/>
              <a:gd name="T2" fmla="*/ 3111 w 21600"/>
              <a:gd name="T3" fmla="*/ 42737 h 42737"/>
              <a:gd name="T4" fmla="*/ 0 w 21600"/>
              <a:gd name="T5" fmla="*/ 21362 h 4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37" fill="none" extrusionOk="0">
                <a:moveTo>
                  <a:pt x="3196" y="-1"/>
                </a:moveTo>
                <a:cubicBezTo>
                  <a:pt x="13773" y="1582"/>
                  <a:pt x="21600" y="10666"/>
                  <a:pt x="21600" y="21362"/>
                </a:cubicBezTo>
                <a:cubicBezTo>
                  <a:pt x="21600" y="32089"/>
                  <a:pt x="13726" y="41191"/>
                  <a:pt x="3110" y="42736"/>
                </a:cubicBezTo>
              </a:path>
              <a:path w="21600" h="42737" stroke="0" extrusionOk="0">
                <a:moveTo>
                  <a:pt x="3196" y="-1"/>
                </a:moveTo>
                <a:cubicBezTo>
                  <a:pt x="13773" y="1582"/>
                  <a:pt x="21600" y="10666"/>
                  <a:pt x="21600" y="21362"/>
                </a:cubicBezTo>
                <a:cubicBezTo>
                  <a:pt x="21600" y="32089"/>
                  <a:pt x="13726" y="41191"/>
                  <a:pt x="3110" y="42736"/>
                </a:cubicBezTo>
                <a:lnTo>
                  <a:pt x="0" y="213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tr-TR">
              <a:solidFill>
                <a:schemeClr val="folHlink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962400" y="60960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Discrepancy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 rot="-5400000">
            <a:off x="1371600" y="4752072"/>
            <a:ext cx="1920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Attitude Change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3048000" y="617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V="1">
            <a:off x="3048000" y="4343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836712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15616" y="620688"/>
            <a:ext cx="7812088" cy="596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tr-T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tr-T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Discrepancy</a:t>
            </a: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discrepant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communication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own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position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60450" marR="0" lvl="2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Yet,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extremely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statements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doubt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U-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Shaped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6045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Discrepancy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dicrepant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unreliable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credible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)-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Bochner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Insko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(1966)-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Massage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sleep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avarage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requires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- Nobel Prize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Winner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-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College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Instructor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opinion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regarding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sleep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moderate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59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Weak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compelling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specious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Role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unsafe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practices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spreading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AIDS (STRONG)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- Elvis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(WEAK)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favorably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attentive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not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crucial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heuristically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Learning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major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theories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Emerged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Hovland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Janis, &amp; Kelly (1953)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Yale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smtClean="0"/>
              <a:t>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Emerged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WWII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sponsored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study the persuasive effects of propaganda.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Utilizes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behaviorist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principles of how people learn verbal &amp; motor skills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formation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mechanisms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of;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conditioning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conditioning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observational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frequently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presented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Zajonc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(1968);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familiarity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seperate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060450" lvl="2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Opportunity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tedium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boredom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pos.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repetition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flaws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time!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Peripheral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Cues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unable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peripheral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arguments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length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arguments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nature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3960440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Distorting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position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advocated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distortion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misperception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Blanket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Rejection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primitive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form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inconsistency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altogether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smoker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reasoned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logical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attack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smoking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smoker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rejects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refusing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logical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grounds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weaken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degorating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source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Resim" descr="smoking-ki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645024"/>
            <a:ext cx="2016224" cy="267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predisposed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disagree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Agression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Arousal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Fear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Arousal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Ego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Commitment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Persuasibility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Mood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8680"/>
            <a:ext cx="7812088" cy="5968008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Agression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Arousal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,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arouse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feelings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aggresion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Agression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arousal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agressive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Weiss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Fine</a:t>
            </a:r>
            <a:r>
              <a:rPr lang="tr-TR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(1956);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had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feel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agressive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accepted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punitive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communicaion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lenient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Provides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expressing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agression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Lenient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satisfy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agressive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frustration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advocate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attacks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minorities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harsh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treatments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Fear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Arousal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arousing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accepted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offers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reducing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recommendations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provides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moderate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levels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aroused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disruptive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causing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frightened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ignore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437112"/>
            <a:ext cx="5256584" cy="223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Ego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he/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entwined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ego 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nation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religion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ethnicity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kinds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ego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Commitment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60450" lvl="2" indent="-457200">
              <a:lnSpc>
                <a:spcPct val="150000"/>
              </a:lnSpc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67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Commitment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Strenght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engage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beh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 On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of an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car,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committed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it is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fine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car,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bought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it.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stance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on an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just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evil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committed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kept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thoughts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herself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814388" lvl="1" indent="-457200"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Commitment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14388" lvl="1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had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victim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a car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accident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committed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drunk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driving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evil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814388" lvl="1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68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lvl="0" indent="-457200">
              <a:buClr>
                <a:srgbClr val="002060"/>
              </a:buClr>
              <a:buSzPct val="100000"/>
              <a:buNone/>
              <a:defRPr/>
            </a:pP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consequences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relevance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motivates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attend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closely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analyze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tuition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might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double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pay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validity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tuition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Bulgaria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peripherial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69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Involvement</a:t>
            </a:r>
            <a:r>
              <a:rPr lang="tr-T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committed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approval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disapproval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approve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matters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Leippe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Elkin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(1987);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analyzed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preoccupied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self-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ignored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Classical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simuli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repeatedly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associated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Pavlov's dogs. Bell was rung when dogs received food. Food made dogs salivate. Then whenever a bell was rung, dogs salivated even when food was not present.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stimuli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emotional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a 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television commercial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you see young, beautiful people having fun in on a tropical beach while enjoying a sport drink. This attractive and appealing imagery causes you to develop a positive association with this particular beverage.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Persuability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personality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kinds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Authoritarianism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Dogmatism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mindedness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intolerant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deferential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authority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high in authoritarianism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tend to respond to the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expertise of the source first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argument strength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only when the source is non-expert.</a:t>
            </a:r>
            <a:endParaRPr lang="tr-TR" sz="2000" b="1" i="1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authoritarianism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equally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Closure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desire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definite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avoidance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uncertainty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ambiguity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confusion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closure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more resistant to 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closure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tolerant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ambiguity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creates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Mood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Mood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systematically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threatening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adopt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careful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Positive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Mood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effortful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style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Pos.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signals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harmless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Bipolar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05064"/>
            <a:ext cx="2376264" cy="2520280"/>
          </a:xfrm>
          <a:prstGeom prst="rect">
            <a:avLst/>
          </a:prstGeom>
        </p:spPr>
      </p:pic>
      <p:pic>
        <p:nvPicPr>
          <p:cNvPr id="8" name="7 Resim" descr="2648264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4200128" cy="236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delivered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broader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context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happening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degree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efforts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succeed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Situational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marL="1271588" lvl="3" indent="-4572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Forewarning</a:t>
            </a:r>
            <a:endParaRPr lang="tr-T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271588" lvl="3" indent="-4572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Distraction</a:t>
            </a:r>
            <a:endParaRPr lang="tr-TR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271588" lvl="3" indent="-4572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tr-T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Inoculation</a:t>
            </a:r>
            <a:endParaRPr lang="en-US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73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Forewarning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Informing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in </a:t>
            </a:r>
          </a:p>
          <a:p>
            <a:pPr marL="539750" lvl="0" indent="-457200">
              <a:buClr>
                <a:srgbClr val="002060"/>
              </a:buClr>
              <a:buSzPct val="100000"/>
              <a:buNone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dvance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9750" lvl="0" indent="-457200">
              <a:buClr>
                <a:srgbClr val="002060"/>
              </a:buClr>
              <a:buSzPct val="100000"/>
              <a:buNone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rgbClr val="002060"/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forewarning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WHY?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Defenses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counterarguments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exercised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delay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btw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orewarning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exposure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allows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degorate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Petty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Cacioppo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1977).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is not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commited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opposite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!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Apsler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Sears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1968)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facilitates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 a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reason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advocate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48680"/>
            <a:ext cx="2175892" cy="196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74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Mild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amounts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intereferes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Cognitive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works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discrepant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target’s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inspire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Limits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distraction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reduces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effectiveness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zero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Ad.s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funny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audience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laughs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hard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forget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is.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672"/>
            <a:ext cx="7812088" cy="6040016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tr-TR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Inoculation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McGuire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(1964)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keep original attitudes and beliefs consistent in the face of persuasion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attempts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prevent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persuasion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necessary to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strengthen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preexisting attitudes, beliefs, or opinions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/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Expose someone to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weakened counterarguments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trigger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process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counterarguing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resistance to later, stronger persuasive messages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Inoculative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defense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become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resistant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exposed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counterarguments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critical that the attack is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strong enough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keep the receiver defensive, but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weak enough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not actually change those preexisting ideas.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Persuasion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76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time?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immediately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Spontaneous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tr-T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object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tends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extreme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spend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usual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time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friend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him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remember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enjoyable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experiences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reinterpret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pleasant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qualities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memories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enemy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dislike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her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Acc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Tesser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(1978);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produces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polarized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hinking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allows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consistent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requires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has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existing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schema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it is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impossible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beliefs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interpret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ones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1060450" lvl="2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Time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D61-9415-46EE-938D-2574D92E8FE2}" type="slidenum">
              <a:rPr lang="en-US"/>
              <a:pPr/>
              <a:t>77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20688"/>
            <a:ext cx="7812088" cy="5896000"/>
          </a:xfrm>
        </p:spPr>
        <p:txBody>
          <a:bodyPr/>
          <a:lstStyle/>
          <a:p>
            <a:pPr marL="539750" lvl="0" indent="-457200">
              <a:buClr>
                <a:srgbClr val="002060"/>
              </a:buClr>
              <a:buSzPct val="100000"/>
              <a:buFont typeface="Wingdings" pitchFamily="2" charset="2"/>
              <a:buChar char="v"/>
              <a:defRPr/>
            </a:pP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Persistence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Concerns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persistence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exposure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persuasive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Generally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memory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details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an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argument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decays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rapidly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rapidly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aids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persistence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Whether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recipient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reminded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rgbClr val="C00000"/>
              </a:buClr>
              <a:buSzPct val="100000"/>
              <a:buFont typeface="Wingdings" pitchFamily="2" charset="2"/>
              <a:buChar char="§"/>
              <a:defRPr/>
            </a:pP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Sleeper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sleeper effect takes place in a situation when effects of a persuasive message are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stronger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when more time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passes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credibility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ebound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persuasiveness of messages delivered by low-credibility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sources.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539750" lvl="0" indent="-45720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Reasons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known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separation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memory of the source and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message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can be 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explanation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9350" cy="647799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Time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Transfer of affect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changing an attitude by transferring it to the affect associated with another object.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125000"/>
              <a:buNone/>
            </a:pP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transferring emotions from  a  sexy model to the car the model is standing by.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Resim" descr="sunset-500-car-car-show-girl-1024x768-cool-sexy-model-sunset-hot-wallpaper-18180000wt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20888"/>
            <a:ext cx="597666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9EBF-37EE-4D41-B648-B24EF2340D64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499350" cy="5760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Attitudes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Theories of Attitudes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720"/>
            <a:ext cx="7735888" cy="5531768"/>
          </a:xfrm>
        </p:spPr>
        <p:txBody>
          <a:bodyPr/>
          <a:lstStyle/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Operant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Conditioning</a:t>
            </a:r>
            <a:r>
              <a:rPr lang="tr-TR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Behaviors that are followed by positive consequences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reward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reinforced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more likely to be repeated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whereas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behaviors that are followed by negative consequences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punishment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repeated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expresses an attitude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feedback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receive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others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attitudes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Agreement from others functions as a reinforce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Disagreement from others functions as a form of punishment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/>
              <a:t>  </a:t>
            </a:r>
            <a:r>
              <a:rPr lang="tr-TR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young man who has just started smoking. Whenever he lights up a cigarette, people complain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negative feedback from those around him eventually causes him to develop an unfavorable opinion of smoking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 decides to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quit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smoking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Clr>
                <a:schemeClr val="accent4">
                  <a:lumMod val="50000"/>
                </a:schemeClr>
              </a:buClr>
              <a:buSzPct val="100000"/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tr-TR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Özel 2">
      <a:dk1>
        <a:sysClr val="windowText" lastClr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9724</TotalTime>
  <Words>7738</Words>
  <Application>Microsoft Office PowerPoint</Application>
  <PresentationFormat>Ekran Gösterisi (4:3)</PresentationFormat>
  <Paragraphs>1133</Paragraphs>
  <Slides>77</Slides>
  <Notes>77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77</vt:i4>
      </vt:variant>
    </vt:vector>
  </HeadingPairs>
  <TitlesOfParts>
    <vt:vector size="78" baseType="lpstr">
      <vt:lpstr>Gündönümü</vt:lpstr>
      <vt:lpstr>  Chapter 5</vt:lpstr>
      <vt:lpstr>Attitudes- What is Attitude? </vt:lpstr>
      <vt:lpstr>Slayt 3</vt:lpstr>
      <vt:lpstr>Attitudes- What is Attitude? 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Slayt 13</vt:lpstr>
      <vt:lpstr>Attitudes- Theories of Attitudes</vt:lpstr>
      <vt:lpstr>Attitudes- Theories of Attitudes</vt:lpstr>
      <vt:lpstr>Attitudes- Theories of Attitudes</vt:lpstr>
      <vt:lpstr>Slayt 17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Attitudes- Theories of Attitudes</vt:lpstr>
      <vt:lpstr>Overview: Theories of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Measuring Attitudes</vt:lpstr>
      <vt:lpstr>Attitudes- Reliability &amp; Validity of Attitude Measures</vt:lpstr>
      <vt:lpstr>Attitudes- Reliability &amp; Validity of Attitude Measures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Behavior &amp; Attitude Relationship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&amp; Persuasion</vt:lpstr>
      <vt:lpstr>Attitudes- Attitude Change Over Time</vt:lpstr>
      <vt:lpstr>Attitudes- Attitude Change Over Time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HP</dc:creator>
  <cp:lastModifiedBy>HP</cp:lastModifiedBy>
  <cp:revision>630</cp:revision>
  <dcterms:created xsi:type="dcterms:W3CDTF">2013-10-07T11:18:50Z</dcterms:created>
  <dcterms:modified xsi:type="dcterms:W3CDTF">2014-03-07T11:31:33Z</dcterms:modified>
</cp:coreProperties>
</file>