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7" r:id="rId2"/>
    <p:sldId id="364" r:id="rId3"/>
    <p:sldId id="374" r:id="rId4"/>
    <p:sldId id="413" r:id="rId5"/>
    <p:sldId id="414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26" r:id="rId18"/>
    <p:sldId id="427" r:id="rId19"/>
    <p:sldId id="428" r:id="rId20"/>
    <p:sldId id="429" r:id="rId21"/>
    <p:sldId id="430" r:id="rId22"/>
    <p:sldId id="431" r:id="rId23"/>
    <p:sldId id="432" r:id="rId24"/>
    <p:sldId id="434" r:id="rId25"/>
    <p:sldId id="433" r:id="rId26"/>
    <p:sldId id="435" r:id="rId27"/>
    <p:sldId id="436" r:id="rId28"/>
    <p:sldId id="437" r:id="rId29"/>
    <p:sldId id="442" r:id="rId30"/>
    <p:sldId id="443" r:id="rId31"/>
    <p:sldId id="444" r:id="rId32"/>
    <p:sldId id="445" r:id="rId33"/>
    <p:sldId id="446" r:id="rId34"/>
    <p:sldId id="449" r:id="rId35"/>
    <p:sldId id="450" r:id="rId36"/>
    <p:sldId id="452" r:id="rId37"/>
    <p:sldId id="453" r:id="rId38"/>
    <p:sldId id="454" r:id="rId3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EBF1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7" autoAdjust="0"/>
    <p:restoredTop sz="94585" autoAdjust="0"/>
  </p:normalViewPr>
  <p:slideViewPr>
    <p:cSldViewPr>
      <p:cViewPr>
        <p:scale>
          <a:sx n="67" d="100"/>
          <a:sy n="67" d="100"/>
        </p:scale>
        <p:origin x="-135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3CEDA8-1862-4847-B911-0FBF1AAFF969}" type="datetimeFigureOut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 smtClean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D10F9C-6ADC-4EE6-ADB3-5E5EAB7F7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A7BCF0-178A-4CB3-9949-3A121DD06C4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10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11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E2CEB4-54E9-4F56-8826-007A20984832}" type="slidenum">
              <a:rPr lang="en-US"/>
              <a:pPr/>
              <a:t>13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14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15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17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18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19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37CCF7-D25A-4202-8B2E-8995877C626C}" type="slidenum">
              <a:rPr lang="en-US"/>
              <a:pPr/>
              <a:t>2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20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21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24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25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27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5955DE-162B-4FBC-B36B-6CF66AFA80AC}" type="slidenum">
              <a:rPr lang="en-US"/>
              <a:pPr/>
              <a:t>28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29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30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31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32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537C93-A1CD-470F-8E15-BC665464330E}" type="slidenum">
              <a:rPr lang="en-US"/>
              <a:pPr/>
              <a:t>33</a:t>
            </a:fld>
            <a:endParaRPr lang="en-US"/>
          </a:p>
        </p:txBody>
      </p:sp>
      <p:sp>
        <p:nvSpPr>
          <p:cNvPr id="125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07791-2764-4996-89A6-E63BBAD359BB}" type="slidenum">
              <a:rPr lang="en-US"/>
              <a:pPr/>
              <a:t>34</a:t>
            </a:fld>
            <a:endParaRPr lang="en-US"/>
          </a:p>
        </p:txBody>
      </p:sp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4EE105-CC3A-4B03-A8A1-49FBB69DC04D}" type="slidenum">
              <a:rPr lang="en-US"/>
              <a:pPr/>
              <a:t>35</a:t>
            </a:fld>
            <a:endParaRPr lang="en-US"/>
          </a:p>
        </p:txBody>
      </p:sp>
      <p:sp>
        <p:nvSpPr>
          <p:cNvPr id="129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3340A3-0E99-4EA9-A588-4D2B20C410AD}" type="slidenum">
              <a:rPr lang="en-US"/>
              <a:pPr/>
              <a:t>36</a:t>
            </a:fld>
            <a:endParaRPr lang="en-US"/>
          </a:p>
        </p:txBody>
      </p:sp>
      <p:sp>
        <p:nvSpPr>
          <p:cNvPr id="131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441A4B-35BF-4018-9CB8-8CD0F4741471}" type="slidenum">
              <a:rPr lang="en-US"/>
              <a:pPr/>
              <a:t>37</a:t>
            </a:fld>
            <a:endParaRPr lang="en-US"/>
          </a:p>
        </p:txBody>
      </p:sp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BF9683-676F-4B07-8CCA-D4DA3DA5F785}" type="slidenum">
              <a:rPr lang="en-US"/>
              <a:pPr/>
              <a:t>38</a:t>
            </a:fld>
            <a:endParaRPr lang="en-US"/>
          </a:p>
        </p:txBody>
      </p:sp>
      <p:sp>
        <p:nvSpPr>
          <p:cNvPr id="133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4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5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6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7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8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9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BBB29F-DE99-41A3-B5F8-E474F627F313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60012A-A7C5-459F-89DF-6A8A595D1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9C5D6-9BE0-45C0-9760-AB9BA5ABB3C4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C4FCA-640B-4AB2-952C-703785478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E78B-F914-41C3-8CC5-064B5C881654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309FD-FA08-4D53-9BE6-A5A18E9E3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Başlık, Graf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Grafik Yer Tutucusu"/>
          <p:cNvSpPr>
            <a:spLocks noGrp="1"/>
          </p:cNvSpPr>
          <p:nvPr>
            <p:ph type="ch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Taylor, 2006, Prentice Hall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E32AF19-370E-44E3-9BB0-9C1EF92CBD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4101-44D3-44BA-BA1A-F6FF64FD8026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64A0-D224-4FFC-86DE-E1F0733FE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Dikdörtgen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Oval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6A19EA-1EDA-4406-9666-3680C2A0CF4C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264549-F9FC-4B11-9691-922DADB32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3FCA8-2408-4A2F-84F9-102516AA4B01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9D80B-168C-4970-852F-FCC0C2BD2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EB61F4-FD12-4D85-A5E4-FAD04C647741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544F8B-1271-477F-BCEB-277F1117B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0388C-033B-4240-8828-DB02625D50B7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A3E0D-0F51-4F37-AF8B-E41F6DBCA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8CD2C-8AC4-4ED9-8C0E-8062FD9944D1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B0582B-4BD1-425F-852B-1E80F2396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4BEA62-6E96-4D92-AA7F-6394474B854A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DA5B4B-D3EF-42B9-AB9A-B9581182F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5 Akış Çizelgesi: İşlem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Akış Çizelgesi: İşlem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9CCD19-CB07-4FB4-A890-BBC853E69AA9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5C2C3A-7CE1-419E-95DC-7F7B10522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1 Dikdörtgen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8 Metin Yer Tutucusu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A5E75D2-CF8E-454C-85C8-A3DF010920A0}" type="datetime1">
              <a:rPr lang="en-US"/>
              <a:pPr>
                <a:defRPr/>
              </a:pPr>
              <a:t>5/22/2014</a:t>
            </a:fld>
            <a:endParaRPr lang="en-US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9C85D86-04F4-4539-B450-E466CC5D0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2" r:id="rId1"/>
    <p:sldLayoutId id="2147484477" r:id="rId2"/>
    <p:sldLayoutId id="2147484483" r:id="rId3"/>
    <p:sldLayoutId id="2147484478" r:id="rId4"/>
    <p:sldLayoutId id="2147484484" r:id="rId5"/>
    <p:sldLayoutId id="2147484479" r:id="rId6"/>
    <p:sldLayoutId id="2147484485" r:id="rId7"/>
    <p:sldLayoutId id="2147484486" r:id="rId8"/>
    <p:sldLayoutId id="2147484487" r:id="rId9"/>
    <p:sldLayoutId id="2147484480" r:id="rId10"/>
    <p:sldLayoutId id="2147484481" r:id="rId11"/>
    <p:sldLayoutId id="214748448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/>
          <a:p>
            <a:pPr>
              <a:defRPr/>
            </a:pPr>
            <a:fld id="{F2834D48-69A5-4162-859F-4445FDA0AB22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8263" y="333375"/>
            <a:ext cx="338455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en-US" sz="44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 Chapter </a:t>
            </a:r>
            <a:r>
              <a:rPr lang="tr-TR" sz="4000" dirty="0" smtClean="0">
                <a:solidFill>
                  <a:srgbClr val="C00000"/>
                </a:solidFill>
                <a:latin typeface="Arial Black" pitchFamily="34" charset="0"/>
              </a:rPr>
              <a:t>13</a:t>
            </a:r>
            <a:endParaRPr lang="en-US" b="1" dirty="0">
              <a:solidFill>
                <a:schemeClr val="folHlink"/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1412875"/>
            <a:ext cx="4572000" cy="1511300"/>
          </a:xfrm>
        </p:spPr>
        <p:txBody>
          <a:bodyPr/>
          <a:lstStyle/>
          <a:p>
            <a:pPr marL="26988" lvl="4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tr-TR" sz="3200" b="1" dirty="0" err="1" smtClean="0">
                <a:solidFill>
                  <a:srgbClr val="002060"/>
                </a:solidFill>
                <a:latin typeface="Arial Black" pitchFamily="34" charset="0"/>
              </a:rPr>
              <a:t>Agression</a:t>
            </a:r>
            <a:endParaRPr lang="en-US" sz="3200" b="1" dirty="0" smtClean="0">
              <a:solidFill>
                <a:srgbClr val="002060"/>
              </a:solidFill>
              <a:latin typeface="Arial Black" pitchFamily="34" charset="0"/>
            </a:endParaRPr>
          </a:p>
          <a:p>
            <a:pPr marL="26988" eaLnBrk="1" hangingPunct="1">
              <a:defRPr/>
            </a:pPr>
            <a:endParaRPr lang="tr-TR" sz="2800" b="1" dirty="0" smtClean="0">
              <a:solidFill>
                <a:srgbClr val="002060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8197" name="Picture 4" descr="taylor_01319328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339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0" y="6629400"/>
            <a:ext cx="411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chemeClr val="folHlink"/>
                </a:solidFill>
                <a:latin typeface="Gill Sans MT" pitchFamily="34" charset="0"/>
              </a:rPr>
              <a:t>Taylor, Copyright 2006, Prentice Hall</a:t>
            </a:r>
          </a:p>
        </p:txBody>
      </p:sp>
      <p:sp>
        <p:nvSpPr>
          <p:cNvPr id="7" name="6 Dikdörtgen"/>
          <p:cNvSpPr/>
          <p:nvPr/>
        </p:nvSpPr>
        <p:spPr>
          <a:xfrm>
            <a:off x="4860032" y="2924944"/>
            <a:ext cx="428396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Definition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&amp;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Origins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of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Agression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 </a:t>
            </a:r>
            <a:endParaRPr lang="tr-TR" sz="2400" dirty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Sources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of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Anger</a:t>
            </a:r>
            <a:endParaRPr lang="tr-TR" sz="2400" dirty="0" smtClean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Agressive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Behavior</a:t>
            </a:r>
            <a:endParaRPr lang="tr-TR" sz="2400" dirty="0" smtClean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Media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Violence</a:t>
            </a:r>
            <a:endParaRPr lang="tr-TR" sz="2400" dirty="0" smtClean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Intimate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Violence</a:t>
            </a:r>
            <a:endParaRPr lang="tr-TR" sz="2400" dirty="0" smtClean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400" dirty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defRPr/>
            </a:pPr>
            <a:endParaRPr lang="tr-TR" sz="2400" dirty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400" dirty="0">
              <a:solidFill>
                <a:srgbClr val="001848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400" dirty="0">
              <a:solidFill>
                <a:srgbClr val="001848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10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lnSpc>
                <a:spcPct val="115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C00000"/>
                </a:solidFill>
              </a:rPr>
              <a:t>Attributions</a:t>
            </a:r>
            <a:r>
              <a:rPr lang="tr-TR" sz="2000" b="1" dirty="0" smtClean="0">
                <a:solidFill>
                  <a:srgbClr val="C00000"/>
                </a:solidFill>
              </a:rPr>
              <a:t> &amp; </a:t>
            </a:r>
            <a:r>
              <a:rPr lang="tr-TR" sz="2000" b="1" dirty="0" err="1" smtClean="0">
                <a:solidFill>
                  <a:srgbClr val="C00000"/>
                </a:solidFill>
              </a:rPr>
              <a:t>Chronic</a:t>
            </a:r>
            <a:r>
              <a:rPr lang="tr-TR" sz="2000" b="1" dirty="0" smtClean="0">
                <a:solidFill>
                  <a:srgbClr val="C00000"/>
                </a:solidFill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</a:rPr>
              <a:t>Aggression</a:t>
            </a:r>
            <a:r>
              <a:rPr lang="tr-TR" sz="2000" b="1" dirty="0" smtClean="0">
                <a:solidFill>
                  <a:srgbClr val="C00000"/>
                </a:solidFill>
              </a:rPr>
              <a:t>: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Agression</a:t>
            </a:r>
            <a:r>
              <a:rPr lang="tr-TR" sz="2000" dirty="0" smtClean="0"/>
              <a:t> </a:t>
            </a:r>
            <a:r>
              <a:rPr lang="tr-TR" sz="2000" dirty="0" err="1" smtClean="0"/>
              <a:t>remains</a:t>
            </a:r>
            <a:r>
              <a:rPr lang="tr-TR" sz="2000" dirty="0" smtClean="0"/>
              <a:t> </a:t>
            </a:r>
            <a:r>
              <a:rPr lang="tr-TR" sz="2000" dirty="0" err="1" smtClean="0"/>
              <a:t>quite</a:t>
            </a:r>
            <a:r>
              <a:rPr lang="tr-TR" sz="2000" dirty="0" smtClean="0"/>
              <a:t> </a:t>
            </a:r>
            <a:r>
              <a:rPr lang="tr-TR" sz="2000" dirty="0" err="1" smtClean="0"/>
              <a:t>stable</a:t>
            </a:r>
            <a:r>
              <a:rPr lang="tr-TR" sz="2000" dirty="0" smtClean="0"/>
              <a:t> </a:t>
            </a:r>
            <a:r>
              <a:rPr lang="tr-TR" sz="2000" dirty="0" err="1" smtClean="0"/>
              <a:t>over</a:t>
            </a:r>
            <a:r>
              <a:rPr lang="tr-TR" sz="2000" dirty="0" smtClean="0"/>
              <a:t> time.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Agression</a:t>
            </a:r>
            <a:r>
              <a:rPr lang="tr-TR" sz="2000" dirty="0" smtClean="0"/>
              <a:t> in </a:t>
            </a:r>
            <a:r>
              <a:rPr lang="tr-TR" sz="2000" dirty="0" err="1" smtClean="0"/>
              <a:t>childhood</a:t>
            </a:r>
            <a:r>
              <a:rPr lang="tr-TR" sz="2000" dirty="0" smtClean="0"/>
              <a:t> -  </a:t>
            </a:r>
            <a:r>
              <a:rPr lang="tr-TR" sz="2000" dirty="0" err="1" smtClean="0"/>
              <a:t>associated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low</a:t>
            </a:r>
            <a:r>
              <a:rPr lang="tr-TR" sz="2000" dirty="0" smtClean="0"/>
              <a:t> </a:t>
            </a:r>
            <a:r>
              <a:rPr lang="tr-TR" sz="2000" dirty="0" err="1" smtClean="0"/>
              <a:t>academic</a:t>
            </a:r>
            <a:r>
              <a:rPr lang="tr-TR" sz="2000" dirty="0" smtClean="0"/>
              <a:t> </a:t>
            </a:r>
            <a:r>
              <a:rPr lang="tr-TR" sz="2000" dirty="0" err="1" smtClean="0"/>
              <a:t>achievement</a:t>
            </a:r>
            <a:r>
              <a:rPr lang="tr-TR" sz="2000" dirty="0" smtClean="0"/>
              <a:t>, </a:t>
            </a:r>
            <a:r>
              <a:rPr lang="tr-TR" sz="2000" dirty="0" err="1" smtClean="0"/>
              <a:t>dropping</a:t>
            </a:r>
            <a:r>
              <a:rPr lang="tr-TR" sz="2000" dirty="0" smtClean="0"/>
              <a:t> </a:t>
            </a:r>
            <a:r>
              <a:rPr lang="tr-TR" sz="2000" dirty="0" err="1" smtClean="0"/>
              <a:t>out</a:t>
            </a:r>
            <a:r>
              <a:rPr lang="tr-TR" sz="2000" dirty="0" smtClean="0"/>
              <a:t> of </a:t>
            </a:r>
            <a:r>
              <a:rPr lang="tr-TR" sz="2000" dirty="0" err="1" smtClean="0"/>
              <a:t>school</a:t>
            </a:r>
            <a:r>
              <a:rPr lang="tr-TR" sz="2000" dirty="0" smtClean="0"/>
              <a:t> in </a:t>
            </a:r>
            <a:r>
              <a:rPr lang="tr-TR" sz="2000" dirty="0" err="1" smtClean="0"/>
              <a:t>adolescence</a:t>
            </a:r>
            <a:r>
              <a:rPr lang="tr-TR" sz="2000" dirty="0" smtClean="0"/>
              <a:t>, </a:t>
            </a:r>
            <a:r>
              <a:rPr lang="tr-TR" sz="2000" dirty="0" err="1" smtClean="0"/>
              <a:t>criminality</a:t>
            </a:r>
            <a:r>
              <a:rPr lang="tr-TR" sz="2000" dirty="0" smtClean="0"/>
              <a:t> &amp; </a:t>
            </a:r>
            <a:r>
              <a:rPr lang="tr-TR" sz="2000" dirty="0" err="1" smtClean="0"/>
              <a:t>psychopathology</a:t>
            </a:r>
            <a:r>
              <a:rPr lang="tr-TR" sz="2000" dirty="0" smtClean="0"/>
              <a:t> in </a:t>
            </a:r>
            <a:r>
              <a:rPr lang="tr-TR" sz="2000" dirty="0" err="1" smtClean="0"/>
              <a:t>adulthood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People who are chronically aggressive have a strong </a:t>
            </a:r>
            <a:r>
              <a:rPr lang="en-US" sz="2000" dirty="0" err="1" smtClean="0"/>
              <a:t>attributional</a:t>
            </a:r>
            <a:r>
              <a:rPr lang="en-US" sz="2000" dirty="0" smtClean="0"/>
              <a:t> bias to perceive others as acting against them with hostile intent, especially in ambiguous situations</a:t>
            </a:r>
            <a:r>
              <a:rPr lang="en-US" sz="2000" dirty="0" smtClean="0">
                <a:solidFill>
                  <a:schemeClr val="folHlink"/>
                </a:solidFill>
              </a:rPr>
              <a:t>.</a:t>
            </a:r>
            <a:endParaRPr lang="tr-TR" sz="2000" dirty="0" smtClean="0">
              <a:solidFill>
                <a:schemeClr val="folHlink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Graham et al (1992) </a:t>
            </a:r>
            <a:r>
              <a:rPr lang="tr-TR" sz="2000" dirty="0" smtClean="0">
                <a:solidFill>
                  <a:srgbClr val="002060"/>
                </a:solidFill>
              </a:rPr>
              <a:t>- </a:t>
            </a:r>
            <a:r>
              <a:rPr lang="en-US" sz="2000" dirty="0" smtClean="0"/>
              <a:t>12-session program that trained aggressive youths to infer non-hostile intent following ambiguous peer provocation</a:t>
            </a:r>
            <a:r>
              <a:rPr lang="tr-TR" sz="2000" dirty="0" smtClean="0"/>
              <a:t> (</a:t>
            </a:r>
            <a:r>
              <a:rPr lang="tr-TR" sz="2000" dirty="0" err="1" smtClean="0"/>
              <a:t>Discriminate</a:t>
            </a:r>
            <a:r>
              <a:rPr lang="tr-TR" sz="2000" dirty="0" smtClean="0"/>
              <a:t> </a:t>
            </a:r>
            <a:r>
              <a:rPr lang="tr-TR" sz="2000" dirty="0" err="1" smtClean="0"/>
              <a:t>btw</a:t>
            </a:r>
            <a:r>
              <a:rPr lang="tr-TR" sz="2000" dirty="0" smtClean="0"/>
              <a:t>. </a:t>
            </a:r>
            <a:r>
              <a:rPr lang="tr-TR" sz="2000" dirty="0" err="1" smtClean="0"/>
              <a:t>İntentional</a:t>
            </a:r>
            <a:r>
              <a:rPr lang="tr-TR" sz="2000" dirty="0" smtClean="0"/>
              <a:t> &amp;</a:t>
            </a:r>
            <a:r>
              <a:rPr lang="tr-TR" sz="2000" dirty="0" err="1" smtClean="0"/>
              <a:t>unintentional</a:t>
            </a:r>
            <a:r>
              <a:rPr lang="tr-TR" sz="2000" dirty="0" smtClean="0"/>
              <a:t> </a:t>
            </a:r>
            <a:r>
              <a:rPr lang="tr-TR" sz="2000" dirty="0" err="1" smtClean="0"/>
              <a:t>provocation</a:t>
            </a:r>
            <a:r>
              <a:rPr lang="tr-TR" sz="2000" dirty="0" smtClean="0"/>
              <a:t>) </a:t>
            </a:r>
            <a:endParaRPr lang="en-US" sz="2000" dirty="0" smtClean="0"/>
          </a:p>
          <a:p>
            <a:pPr lvl="1">
              <a:buNone/>
            </a:pPr>
            <a:r>
              <a:rPr lang="tr-TR" sz="1800" dirty="0" smtClean="0">
                <a:solidFill>
                  <a:srgbClr val="C00000"/>
                </a:solidFill>
              </a:rPr>
              <a:t>   </a:t>
            </a:r>
            <a:r>
              <a:rPr lang="en-US" sz="1800" dirty="0" smtClean="0">
                <a:solidFill>
                  <a:srgbClr val="C00000"/>
                </a:solidFill>
              </a:rPr>
              <a:t>E.g., </a:t>
            </a:r>
            <a:r>
              <a:rPr lang="en-US" sz="1800" dirty="0" smtClean="0"/>
              <a:t>ask them to consider how easy it is for a ball thrown by a peer to hit someone in the head accidentally.</a:t>
            </a:r>
            <a:endParaRPr lang="tr-TR" sz="1800" dirty="0" smtClean="0"/>
          </a:p>
          <a:p>
            <a:pPr lvl="1">
              <a:buNone/>
            </a:pPr>
            <a:r>
              <a:rPr lang="tr-TR" sz="1800" dirty="0" smtClean="0"/>
              <a:t>  - </a:t>
            </a:r>
            <a:r>
              <a:rPr lang="tr-TR" sz="1800" dirty="0" err="1" smtClean="0"/>
              <a:t>Marked</a:t>
            </a:r>
            <a:r>
              <a:rPr lang="tr-TR" sz="1800" dirty="0" smtClean="0"/>
              <a:t> </a:t>
            </a:r>
            <a:r>
              <a:rPr lang="tr-TR" sz="1800" dirty="0" err="1" smtClean="0"/>
              <a:t>reductions</a:t>
            </a:r>
            <a:r>
              <a:rPr lang="tr-TR" sz="1800" dirty="0" smtClean="0"/>
              <a:t> in </a:t>
            </a:r>
            <a:r>
              <a:rPr lang="tr-TR" sz="1800" dirty="0" err="1" smtClean="0"/>
              <a:t>part</a:t>
            </a:r>
            <a:r>
              <a:rPr lang="tr-TR" sz="1800" dirty="0" smtClean="0"/>
              <a:t>.s’ </a:t>
            </a:r>
            <a:r>
              <a:rPr lang="tr-TR" sz="1800" dirty="0" err="1" smtClean="0"/>
              <a:t>perceptions</a:t>
            </a:r>
            <a:r>
              <a:rPr lang="tr-TR" sz="1800" dirty="0" smtClean="0"/>
              <a:t> of </a:t>
            </a:r>
            <a:r>
              <a:rPr lang="tr-TR" sz="1800" dirty="0" err="1" smtClean="0"/>
              <a:t>hostile</a:t>
            </a:r>
            <a:r>
              <a:rPr lang="tr-TR" sz="1800" dirty="0" smtClean="0"/>
              <a:t> </a:t>
            </a:r>
            <a:r>
              <a:rPr lang="tr-TR" sz="1800" dirty="0" err="1" smtClean="0"/>
              <a:t>intentions</a:t>
            </a:r>
            <a:r>
              <a:rPr lang="tr-TR" sz="1800" dirty="0" smtClean="0"/>
              <a:t> &amp; </a:t>
            </a:r>
            <a:r>
              <a:rPr lang="tr-TR" sz="1800" dirty="0" err="1" smtClean="0"/>
              <a:t>less</a:t>
            </a:r>
            <a:r>
              <a:rPr lang="tr-TR" sz="1800" dirty="0" smtClean="0"/>
              <a:t> </a:t>
            </a:r>
            <a:r>
              <a:rPr lang="tr-TR" sz="1800" dirty="0" err="1" smtClean="0"/>
              <a:t>endorsement</a:t>
            </a:r>
            <a:r>
              <a:rPr lang="tr-TR" sz="1800" dirty="0" smtClean="0"/>
              <a:t> of </a:t>
            </a:r>
            <a:r>
              <a:rPr lang="tr-TR" sz="1800" dirty="0" err="1" smtClean="0"/>
              <a:t>aggressive</a:t>
            </a:r>
            <a:r>
              <a:rPr lang="tr-TR" sz="1800" dirty="0" smtClean="0"/>
              <a:t> </a:t>
            </a:r>
            <a:r>
              <a:rPr lang="tr-TR" sz="1800" dirty="0" err="1" smtClean="0"/>
              <a:t>beh</a:t>
            </a:r>
            <a:r>
              <a:rPr lang="tr-TR" sz="1800" dirty="0" smtClean="0"/>
              <a:t>. </a:t>
            </a:r>
            <a:endParaRPr lang="en-US" sz="18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11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lnSpc>
                <a:spcPct val="115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C00000"/>
                </a:solidFill>
              </a:rPr>
              <a:t>Schemas</a:t>
            </a:r>
            <a:r>
              <a:rPr lang="tr-TR" sz="2000" b="1" dirty="0" smtClean="0">
                <a:solidFill>
                  <a:srgbClr val="C00000"/>
                </a:solidFill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</a:rPr>
              <a:t>for</a:t>
            </a:r>
            <a:r>
              <a:rPr lang="tr-TR" sz="2000" b="1" dirty="0" smtClean="0">
                <a:solidFill>
                  <a:srgbClr val="C00000"/>
                </a:solidFill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</a:rPr>
              <a:t>Aggression</a:t>
            </a:r>
            <a:r>
              <a:rPr lang="tr-TR" sz="2000" b="1" dirty="0" smtClean="0">
                <a:solidFill>
                  <a:srgbClr val="C00000"/>
                </a:solidFill>
              </a:rPr>
              <a:t>: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Reinforcement, imitation</a:t>
            </a:r>
            <a:r>
              <a:rPr lang="tr-TR" sz="2000" dirty="0" smtClean="0"/>
              <a:t> &amp; </a:t>
            </a:r>
            <a:r>
              <a:rPr lang="en-US" sz="2000" dirty="0" smtClean="0"/>
              <a:t>assumptions about others’ motives may all combine to produce a </a:t>
            </a:r>
            <a:r>
              <a:rPr lang="en-US" sz="2000" b="1" i="1" u="sng" dirty="0" smtClean="0"/>
              <a:t>schema for aggression </a:t>
            </a:r>
            <a:endParaRPr lang="tr-TR" sz="2000" b="1" i="1" u="sng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b="1" i="1" u="sng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Organized</a:t>
            </a:r>
            <a:r>
              <a:rPr lang="tr-TR" sz="2000" dirty="0" smtClean="0"/>
              <a:t> </a:t>
            </a:r>
            <a:r>
              <a:rPr lang="tr-TR" sz="2000" dirty="0" err="1" smtClean="0"/>
              <a:t>interconnected</a:t>
            </a:r>
            <a:r>
              <a:rPr lang="tr-TR" sz="2000" dirty="0" smtClean="0"/>
              <a:t> </a:t>
            </a:r>
            <a:r>
              <a:rPr lang="tr-TR" sz="2000" dirty="0" err="1" smtClean="0"/>
              <a:t>beliefs</a:t>
            </a:r>
            <a:r>
              <a:rPr lang="tr-TR" sz="2000" dirty="0" smtClean="0"/>
              <a:t> </a:t>
            </a:r>
            <a:r>
              <a:rPr lang="tr-TR" sz="2000" dirty="0" err="1" smtClean="0"/>
              <a:t>about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appropriateness</a:t>
            </a:r>
            <a:r>
              <a:rPr lang="tr-TR" sz="2000" dirty="0" smtClean="0"/>
              <a:t> of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,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circumstances</a:t>
            </a:r>
            <a:r>
              <a:rPr lang="tr-TR" sz="2000" dirty="0" smtClean="0"/>
              <a:t>  it </a:t>
            </a:r>
            <a:r>
              <a:rPr lang="tr-TR" sz="2000" dirty="0" err="1" smtClean="0"/>
              <a:t>may</a:t>
            </a:r>
            <a:r>
              <a:rPr lang="tr-TR" sz="2000" dirty="0" smtClean="0"/>
              <a:t> </a:t>
            </a:r>
            <a:r>
              <a:rPr lang="tr-TR" sz="2000" dirty="0" err="1" smtClean="0"/>
              <a:t>occur</a:t>
            </a:r>
            <a:r>
              <a:rPr lang="tr-TR" sz="2000" dirty="0" smtClean="0"/>
              <a:t>,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way</a:t>
            </a:r>
            <a:r>
              <a:rPr lang="tr-TR" sz="2000" dirty="0" smtClean="0"/>
              <a:t> it </a:t>
            </a:r>
            <a:r>
              <a:rPr lang="tr-TR" sz="2000" dirty="0" err="1" smtClean="0"/>
              <a:t>should</a:t>
            </a:r>
            <a:r>
              <a:rPr lang="tr-TR" sz="2000" dirty="0" smtClean="0"/>
              <a:t> be </a:t>
            </a:r>
            <a:r>
              <a:rPr lang="tr-TR" sz="2000" dirty="0" err="1" smtClean="0"/>
              <a:t>expressed</a:t>
            </a:r>
            <a:r>
              <a:rPr lang="tr-TR" sz="2000" dirty="0" smtClean="0"/>
              <a:t> </a:t>
            </a:r>
            <a:r>
              <a:rPr lang="tr-TR" sz="2000" dirty="0" err="1" smtClean="0"/>
              <a:t>etc</a:t>
            </a:r>
            <a:r>
              <a:rPr lang="tr-TR" sz="2000" dirty="0" smtClean="0"/>
              <a:t>…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Development</a:t>
            </a:r>
            <a:r>
              <a:rPr lang="tr-TR" sz="2000" dirty="0" smtClean="0"/>
              <a:t> of </a:t>
            </a:r>
            <a:r>
              <a:rPr lang="tr-TR" sz="2000" dirty="0" err="1" smtClean="0"/>
              <a:t>agression</a:t>
            </a:r>
            <a:r>
              <a:rPr lang="tr-TR" sz="2000" dirty="0" smtClean="0"/>
              <a:t> </a:t>
            </a:r>
            <a:r>
              <a:rPr lang="tr-TR" sz="2000" dirty="0" err="1" smtClean="0"/>
              <a:t>schemas</a:t>
            </a:r>
            <a:r>
              <a:rPr lang="tr-TR" sz="2000" dirty="0" smtClean="0"/>
              <a:t>- </a:t>
            </a:r>
            <a:r>
              <a:rPr lang="tr-TR" sz="2000" dirty="0" err="1" smtClean="0"/>
              <a:t>aggressive</a:t>
            </a:r>
            <a:r>
              <a:rPr lang="tr-TR" sz="2000" dirty="0" smtClean="0"/>
              <a:t> </a:t>
            </a:r>
            <a:r>
              <a:rPr lang="tr-TR" sz="2000" dirty="0" err="1" smtClean="0"/>
              <a:t>beh</a:t>
            </a:r>
            <a:r>
              <a:rPr lang="tr-TR" sz="2000" dirty="0" smtClean="0"/>
              <a:t>. </a:t>
            </a:r>
            <a:r>
              <a:rPr lang="tr-TR" sz="2000" dirty="0" err="1" smtClean="0"/>
              <a:t>İncreases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environmental</a:t>
            </a:r>
            <a:r>
              <a:rPr lang="tr-TR" sz="2000" dirty="0" smtClean="0"/>
              <a:t> risk </a:t>
            </a:r>
            <a:r>
              <a:rPr lang="tr-TR" sz="2000" dirty="0" err="1" smtClean="0"/>
              <a:t>factors</a:t>
            </a:r>
            <a:r>
              <a:rPr lang="tr-TR" sz="2000" dirty="0" smtClean="0"/>
              <a:t> (e.g. </a:t>
            </a:r>
            <a:r>
              <a:rPr lang="tr-TR" sz="2000" dirty="0" err="1" smtClean="0"/>
              <a:t>Family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, </a:t>
            </a:r>
            <a:r>
              <a:rPr lang="tr-TR" sz="2000" dirty="0" err="1" smtClean="0"/>
              <a:t>media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 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Once these schemas are in place, aggressive behaviors can be self-perpetuating.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Schemas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 </a:t>
            </a:r>
            <a:r>
              <a:rPr lang="tr-TR" sz="2000" dirty="0" err="1" smtClean="0"/>
              <a:t>may</a:t>
            </a:r>
            <a:r>
              <a:rPr lang="tr-TR" sz="2000" dirty="0" smtClean="0"/>
              <a:t> </a:t>
            </a:r>
            <a:r>
              <a:rPr lang="tr-TR" sz="2000" dirty="0" err="1" smtClean="0"/>
              <a:t>vary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culture</a:t>
            </a:r>
            <a:r>
              <a:rPr lang="tr-TR" sz="2000" dirty="0" smtClean="0"/>
              <a:t> (</a:t>
            </a:r>
            <a:r>
              <a:rPr lang="tr-TR" sz="2000" dirty="0" err="1" smtClean="0"/>
              <a:t>some</a:t>
            </a:r>
            <a:r>
              <a:rPr lang="tr-TR" sz="2000" dirty="0" smtClean="0"/>
              <a:t> </a:t>
            </a:r>
            <a:r>
              <a:rPr lang="tr-TR" sz="2000" dirty="0" err="1" smtClean="0"/>
              <a:t>cultures</a:t>
            </a:r>
            <a:r>
              <a:rPr lang="tr-TR" sz="2000" dirty="0" smtClean="0"/>
              <a:t> </a:t>
            </a:r>
            <a:r>
              <a:rPr lang="tr-TR" sz="2000" dirty="0" err="1" smtClean="0"/>
              <a:t>may</a:t>
            </a:r>
            <a:r>
              <a:rPr lang="tr-TR" sz="2000" dirty="0" smtClean="0"/>
              <a:t> </a:t>
            </a:r>
            <a:r>
              <a:rPr lang="tr-TR" sz="2000" dirty="0" err="1" smtClean="0"/>
              <a:t>have</a:t>
            </a:r>
            <a:r>
              <a:rPr lang="tr-TR" sz="2000" dirty="0" smtClean="0"/>
              <a:t> </a:t>
            </a:r>
            <a:r>
              <a:rPr lang="tr-TR" sz="2000" dirty="0" err="1" smtClean="0"/>
              <a:t>social</a:t>
            </a:r>
            <a:r>
              <a:rPr lang="tr-TR" sz="2000" dirty="0" smtClean="0"/>
              <a:t> </a:t>
            </a:r>
            <a:r>
              <a:rPr lang="tr-TR" sz="2000" dirty="0" err="1" smtClean="0"/>
              <a:t>norms</a:t>
            </a:r>
            <a:r>
              <a:rPr lang="tr-TR" sz="2000" dirty="0" smtClean="0"/>
              <a:t> </a:t>
            </a:r>
            <a:r>
              <a:rPr lang="tr-TR" sz="2000" dirty="0" err="1" smtClean="0"/>
              <a:t>dictating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 )</a:t>
            </a:r>
            <a:endParaRPr lang="en-US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12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lnSpc>
                <a:spcPct val="115000"/>
              </a:lnSpc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smtClean="0">
                <a:solidFill>
                  <a:srgbClr val="002060"/>
                </a:solidFill>
              </a:rPr>
              <a:t>General Model of </a:t>
            </a:r>
            <a:r>
              <a:rPr lang="tr-TR" sz="2000" b="1" dirty="0" err="1" smtClean="0">
                <a:solidFill>
                  <a:srgbClr val="002060"/>
                </a:solidFill>
              </a:rPr>
              <a:t>Aggressive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Behavior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Anderson</a:t>
            </a:r>
            <a:r>
              <a:rPr lang="tr-TR" sz="2000" dirty="0" smtClean="0"/>
              <a:t>  et al. (2002) - </a:t>
            </a:r>
            <a:r>
              <a:rPr lang="tr-TR" sz="2000" dirty="0" smtClean="0">
                <a:solidFill>
                  <a:srgbClr val="C00000"/>
                </a:solidFill>
              </a:rPr>
              <a:t>a model of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err="1" smtClean="0">
                <a:solidFill>
                  <a:srgbClr val="C00000"/>
                </a:solidFill>
              </a:rPr>
              <a:t>aggression</a:t>
            </a:r>
            <a:r>
              <a:rPr lang="tr-TR" sz="2000" dirty="0" smtClean="0">
                <a:solidFill>
                  <a:srgbClr val="C00000"/>
                </a:solidFill>
              </a:rPr>
              <a:t>;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Situational</a:t>
            </a:r>
            <a:r>
              <a:rPr lang="tr-TR" sz="2000" dirty="0" smtClean="0"/>
              <a:t> &amp; </a:t>
            </a:r>
            <a:r>
              <a:rPr lang="tr-TR" sz="2000" dirty="0" err="1" smtClean="0"/>
              <a:t>personality</a:t>
            </a:r>
            <a:r>
              <a:rPr lang="tr-TR" sz="2000" dirty="0" smtClean="0"/>
              <a:t> </a:t>
            </a:r>
            <a:r>
              <a:rPr lang="tr-TR" sz="2000" dirty="0" err="1" smtClean="0"/>
              <a:t>factors</a:t>
            </a:r>
            <a:r>
              <a:rPr lang="tr-TR" sz="2000" dirty="0" smtClean="0"/>
              <a:t>- </a:t>
            </a:r>
            <a:r>
              <a:rPr lang="tr-TR" sz="2000" dirty="0" err="1" smtClean="0"/>
              <a:t>accessibility</a:t>
            </a:r>
            <a:r>
              <a:rPr lang="tr-TR" sz="2000" dirty="0" smtClean="0"/>
              <a:t> of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 </a:t>
            </a:r>
            <a:r>
              <a:rPr lang="tr-TR" sz="2000" dirty="0" err="1" smtClean="0"/>
              <a:t>related</a:t>
            </a:r>
            <a:r>
              <a:rPr lang="tr-TR" sz="2000" dirty="0" smtClean="0"/>
              <a:t>  </a:t>
            </a:r>
            <a:r>
              <a:rPr lang="tr-TR" sz="2000" dirty="0" err="1" smtClean="0"/>
              <a:t>thoughts</a:t>
            </a:r>
            <a:r>
              <a:rPr lang="tr-TR" sz="2000" dirty="0" smtClean="0"/>
              <a:t>, </a:t>
            </a:r>
            <a:r>
              <a:rPr lang="tr-TR" sz="2000" dirty="0" err="1" smtClean="0"/>
              <a:t>affects</a:t>
            </a:r>
            <a:r>
              <a:rPr lang="tr-TR" sz="2000" dirty="0" smtClean="0"/>
              <a:t> &amp; </a:t>
            </a:r>
            <a:r>
              <a:rPr lang="tr-TR" sz="2000" dirty="0" err="1" smtClean="0"/>
              <a:t>arousal</a:t>
            </a:r>
            <a:r>
              <a:rPr lang="tr-TR" sz="2000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These</a:t>
            </a:r>
            <a:r>
              <a:rPr lang="tr-TR" sz="2000" dirty="0" smtClean="0"/>
              <a:t> </a:t>
            </a:r>
            <a:r>
              <a:rPr lang="tr-TR" sz="2000" dirty="0" err="1" smtClean="0"/>
              <a:t>thoughts</a:t>
            </a:r>
            <a:r>
              <a:rPr lang="tr-TR" sz="2000" dirty="0" smtClean="0"/>
              <a:t>, </a:t>
            </a:r>
            <a:r>
              <a:rPr lang="tr-TR" sz="2000" dirty="0" err="1" smtClean="0"/>
              <a:t>affects</a:t>
            </a:r>
            <a:r>
              <a:rPr lang="tr-TR" sz="2000" dirty="0" smtClean="0"/>
              <a:t> &amp; </a:t>
            </a:r>
            <a:r>
              <a:rPr lang="tr-TR" sz="2000" dirty="0" err="1" smtClean="0"/>
              <a:t>arousal</a:t>
            </a:r>
            <a:r>
              <a:rPr lang="tr-TR" sz="2000" dirty="0" smtClean="0"/>
              <a:t> </a:t>
            </a:r>
            <a:r>
              <a:rPr lang="tr-TR" sz="2000" dirty="0" err="1" smtClean="0"/>
              <a:t>influence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apprasial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situation</a:t>
            </a:r>
            <a:r>
              <a:rPr lang="tr-TR" sz="2000" dirty="0" smtClean="0"/>
              <a:t> &amp; </a:t>
            </a:r>
            <a:r>
              <a:rPr lang="tr-TR" sz="2000" dirty="0" err="1" smtClean="0"/>
              <a:t>beh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Leads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decision</a:t>
            </a:r>
            <a:r>
              <a:rPr lang="tr-TR" sz="2000" dirty="0" smtClean="0"/>
              <a:t> </a:t>
            </a:r>
            <a:r>
              <a:rPr lang="tr-TR" sz="2000" dirty="0" err="1" smtClean="0"/>
              <a:t>whether</a:t>
            </a:r>
            <a:r>
              <a:rPr lang="tr-TR" sz="2000" dirty="0" smtClean="0"/>
              <a:t> </a:t>
            </a:r>
            <a:r>
              <a:rPr lang="tr-TR" sz="2000" dirty="0" err="1" smtClean="0"/>
              <a:t>one</a:t>
            </a:r>
            <a:r>
              <a:rPr lang="tr-TR" sz="2000" dirty="0" smtClean="0"/>
              <a:t> </a:t>
            </a:r>
            <a:r>
              <a:rPr lang="tr-TR" sz="2000" dirty="0" err="1" smtClean="0"/>
              <a:t>will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</a:t>
            </a:r>
            <a:r>
              <a:rPr lang="tr-TR" sz="2000" dirty="0" smtClean="0"/>
              <a:t> </a:t>
            </a:r>
            <a:r>
              <a:rPr lang="tr-TR" sz="2000" dirty="0" err="1" smtClean="0"/>
              <a:t>against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other</a:t>
            </a:r>
            <a:r>
              <a:rPr lang="tr-TR" sz="2000" dirty="0" smtClean="0"/>
              <a:t> </a:t>
            </a:r>
            <a:r>
              <a:rPr lang="tr-TR" sz="2000" dirty="0" err="1" smtClean="0"/>
              <a:t>person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Aggression</a:t>
            </a:r>
            <a:r>
              <a:rPr lang="tr-TR" sz="2000" dirty="0" smtClean="0"/>
              <a:t> </a:t>
            </a:r>
            <a:r>
              <a:rPr lang="tr-TR" sz="2000" dirty="0" err="1" smtClean="0"/>
              <a:t>will</a:t>
            </a:r>
            <a:r>
              <a:rPr lang="tr-TR" sz="2000" dirty="0" smtClean="0"/>
              <a:t> be </a:t>
            </a:r>
            <a:r>
              <a:rPr lang="tr-TR" sz="2000" dirty="0" err="1" smtClean="0"/>
              <a:t>most</a:t>
            </a:r>
            <a:r>
              <a:rPr lang="tr-TR" sz="2000" dirty="0" smtClean="0"/>
              <a:t> </a:t>
            </a:r>
            <a:r>
              <a:rPr lang="tr-TR" sz="2000" dirty="0" err="1" smtClean="0"/>
              <a:t>likely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occur</a:t>
            </a:r>
            <a:r>
              <a:rPr lang="tr-TR" sz="2000" dirty="0" smtClean="0"/>
              <a:t> </a:t>
            </a: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situational</a:t>
            </a:r>
            <a:r>
              <a:rPr lang="tr-TR" sz="2000" dirty="0" smtClean="0"/>
              <a:t> </a:t>
            </a:r>
            <a:r>
              <a:rPr lang="tr-TR" sz="2000" dirty="0" err="1" smtClean="0"/>
              <a:t>factors</a:t>
            </a:r>
            <a:r>
              <a:rPr lang="tr-TR" sz="2000" dirty="0" smtClean="0"/>
              <a:t> </a:t>
            </a:r>
            <a:r>
              <a:rPr lang="tr-TR" sz="2000" dirty="0" err="1" smtClean="0"/>
              <a:t>combine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aggressive</a:t>
            </a:r>
            <a:r>
              <a:rPr lang="tr-TR" sz="2000" dirty="0" smtClean="0"/>
              <a:t> </a:t>
            </a:r>
            <a:r>
              <a:rPr lang="tr-TR" sz="2000" dirty="0" err="1" smtClean="0"/>
              <a:t>predispositions</a:t>
            </a:r>
            <a:r>
              <a:rPr lang="tr-TR" sz="2000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7" name="6 Resim" descr="aggression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188640"/>
            <a:ext cx="2160240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8263D-6A25-4CDD-9555-48877C6D3108}" type="slidenum">
              <a:rPr lang="en-US"/>
              <a:pPr/>
              <a:t>13</a:t>
            </a:fld>
            <a:endParaRPr lang="en-US"/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57200"/>
            <a:ext cx="6912768" cy="6212160"/>
          </a:xfrm>
          <a:prstGeom prst="rect">
            <a:avLst/>
          </a:prstGeom>
          <a:noFill/>
        </p:spPr>
      </p:pic>
      <p:sp>
        <p:nvSpPr>
          <p:cNvPr id="137221" name="Text Box 5"/>
          <p:cNvSpPr txBox="1">
            <a:spLocks noChangeArrowheads="1"/>
          </p:cNvSpPr>
          <p:nvPr/>
        </p:nvSpPr>
        <p:spPr bwMode="auto">
          <a:xfrm>
            <a:off x="7380312" y="2348880"/>
            <a:ext cx="15121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C00000"/>
                </a:solidFill>
              </a:rPr>
              <a:t>General Affective Aggression Model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14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smtClean="0">
                <a:solidFill>
                  <a:srgbClr val="002060"/>
                </a:solidFill>
              </a:rPr>
              <a:t>I</a:t>
            </a:r>
            <a:r>
              <a:rPr lang="en-US" sz="2000" b="1" dirty="0" err="1" smtClean="0">
                <a:solidFill>
                  <a:srgbClr val="002060"/>
                </a:solidFill>
              </a:rPr>
              <a:t>nstrumental</a:t>
            </a:r>
            <a:r>
              <a:rPr lang="en-US" sz="2000" b="1" dirty="0" smtClean="0">
                <a:solidFill>
                  <a:srgbClr val="002060"/>
                </a:solidFill>
              </a:rPr>
              <a:t> Aggression</a:t>
            </a:r>
            <a:r>
              <a:rPr lang="tr-TR" sz="2000" b="1" dirty="0" smtClean="0">
                <a:solidFill>
                  <a:srgbClr val="002060"/>
                </a:solidFill>
              </a:rPr>
              <a:t>: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/>
              <a:t>a person uses aggression to obtain a practical goal by hurting others, even when he or she is not angry.</a:t>
            </a:r>
            <a:endParaRPr lang="en-US" sz="2000" i="1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b="1" dirty="0" smtClean="0">
                <a:solidFill>
                  <a:srgbClr val="C00000"/>
                </a:solidFill>
              </a:rPr>
              <a:t>     </a:t>
            </a:r>
            <a:r>
              <a:rPr lang="tr-TR" sz="1800" b="1" dirty="0" err="1" smtClean="0">
                <a:solidFill>
                  <a:srgbClr val="C00000"/>
                </a:solidFill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</a:rPr>
              <a:t>: </a:t>
            </a:r>
            <a:r>
              <a:rPr lang="tr-TR" sz="1800" dirty="0" err="1" smtClean="0"/>
              <a:t>Boxers</a:t>
            </a:r>
            <a:r>
              <a:rPr lang="tr-TR" sz="1800" dirty="0" smtClean="0"/>
              <a:t>, </a:t>
            </a:r>
            <a:r>
              <a:rPr lang="tr-TR" sz="1800" dirty="0" err="1" smtClean="0"/>
              <a:t>paid</a:t>
            </a:r>
            <a:r>
              <a:rPr lang="tr-TR" sz="1800" dirty="0" smtClean="0"/>
              <a:t> </a:t>
            </a:r>
            <a:r>
              <a:rPr lang="tr-TR" sz="1800" dirty="0" err="1" smtClean="0"/>
              <a:t>killers</a:t>
            </a:r>
            <a:r>
              <a:rPr lang="tr-TR" sz="1800" dirty="0" smtClean="0"/>
              <a:t> </a:t>
            </a:r>
            <a:r>
              <a:rPr lang="tr-TR" sz="1800" dirty="0" err="1" smtClean="0"/>
              <a:t>injure</a:t>
            </a:r>
            <a:r>
              <a:rPr lang="tr-TR" sz="1800" dirty="0" smtClean="0"/>
              <a:t> &amp; </a:t>
            </a:r>
            <a:r>
              <a:rPr lang="tr-TR" sz="1800" dirty="0" err="1" smtClean="0"/>
              <a:t>kill</a:t>
            </a:r>
            <a:r>
              <a:rPr lang="tr-TR" sz="1800" dirty="0" smtClean="0"/>
              <a:t> </a:t>
            </a:r>
            <a:r>
              <a:rPr lang="tr-TR" sz="1800" dirty="0" err="1" smtClean="0"/>
              <a:t>others</a:t>
            </a:r>
            <a:r>
              <a:rPr lang="tr-TR" sz="1800" dirty="0" smtClean="0"/>
              <a:t> </a:t>
            </a:r>
            <a:r>
              <a:rPr lang="tr-TR" sz="1800" dirty="0" err="1" smtClean="0"/>
              <a:t>for</a:t>
            </a:r>
            <a:r>
              <a:rPr lang="tr-TR" sz="1800" dirty="0" smtClean="0"/>
              <a:t> </a:t>
            </a:r>
            <a:r>
              <a:rPr lang="tr-TR" sz="1800" dirty="0" err="1" smtClean="0"/>
              <a:t>money</a:t>
            </a:r>
            <a:r>
              <a:rPr lang="tr-TR" sz="1800" dirty="0" smtClean="0"/>
              <a:t>, not </a:t>
            </a:r>
            <a:r>
              <a:rPr lang="tr-TR" sz="1800" dirty="0" err="1" smtClean="0"/>
              <a:t>because</a:t>
            </a:r>
            <a:r>
              <a:rPr lang="tr-TR" sz="1800" dirty="0" smtClean="0"/>
              <a:t> of </a:t>
            </a:r>
            <a:r>
              <a:rPr lang="tr-TR" sz="1800" dirty="0" err="1" smtClean="0"/>
              <a:t>anger</a:t>
            </a:r>
            <a:r>
              <a:rPr lang="tr-TR" sz="1800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18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Instrumental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 </a:t>
            </a:r>
            <a:r>
              <a:rPr lang="tr-TR" sz="2000" dirty="0" err="1" smtClean="0"/>
              <a:t>may</a:t>
            </a:r>
            <a:r>
              <a:rPr lang="tr-TR" sz="2000" dirty="0" smtClean="0"/>
              <a:t> </a:t>
            </a:r>
            <a:r>
              <a:rPr lang="tr-TR" sz="2000" dirty="0" err="1" smtClean="0"/>
              <a:t>stem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/>
              <a:t>  </a:t>
            </a:r>
            <a:r>
              <a:rPr lang="tr-TR" sz="2000" b="1" dirty="0" err="1" smtClean="0"/>
              <a:t>Realistic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Group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Conflict</a:t>
            </a:r>
            <a:r>
              <a:rPr lang="tr-TR" sz="2000" b="1" dirty="0" smtClean="0"/>
              <a:t>.(</a:t>
            </a:r>
            <a:r>
              <a:rPr lang="tr-TR" sz="2000" dirty="0" err="1" smtClean="0"/>
              <a:t>antagonism</a:t>
            </a:r>
            <a:r>
              <a:rPr lang="tr-TR" sz="2000" dirty="0" smtClean="0"/>
              <a:t> </a:t>
            </a:r>
            <a:r>
              <a:rPr lang="tr-TR" sz="2000" dirty="0" err="1" smtClean="0"/>
              <a:t>btw</a:t>
            </a:r>
            <a:r>
              <a:rPr lang="tr-TR" sz="2000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/>
              <a:t>  </a:t>
            </a:r>
            <a:r>
              <a:rPr lang="tr-TR" sz="2000" dirty="0" err="1" smtClean="0"/>
              <a:t>groups</a:t>
            </a:r>
            <a:r>
              <a:rPr lang="tr-TR" sz="2000" dirty="0" smtClean="0"/>
              <a:t> </a:t>
            </a:r>
            <a:r>
              <a:rPr lang="tr-TR" sz="2000" dirty="0" err="1" smtClean="0"/>
              <a:t>arises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r>
              <a:rPr lang="tr-TR" sz="2000" dirty="0" smtClean="0"/>
              <a:t> </a:t>
            </a:r>
            <a:r>
              <a:rPr lang="tr-TR" sz="2000" dirty="0" err="1" smtClean="0"/>
              <a:t>real</a:t>
            </a:r>
            <a:r>
              <a:rPr lang="tr-TR" sz="2000" dirty="0" smtClean="0"/>
              <a:t> </a:t>
            </a:r>
            <a:r>
              <a:rPr lang="tr-TR" sz="2000" dirty="0" err="1" smtClean="0"/>
              <a:t>conflicts</a:t>
            </a:r>
            <a:r>
              <a:rPr lang="tr-TR" sz="2000" dirty="0" smtClean="0"/>
              <a:t> of </a:t>
            </a:r>
            <a:r>
              <a:rPr lang="tr-TR" sz="2000" dirty="0" err="1" smtClean="0"/>
              <a:t>interest</a:t>
            </a:r>
            <a:r>
              <a:rPr lang="tr-TR" sz="2000" dirty="0" smtClean="0"/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 lvl="8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dirty="0" smtClean="0"/>
              <a:t>        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aggress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  </a:t>
            </a:r>
            <a:r>
              <a:rPr lang="tr-TR" dirty="0" err="1" smtClean="0"/>
              <a:t>to</a:t>
            </a:r>
            <a:r>
              <a:rPr lang="tr-TR" dirty="0" smtClean="0"/>
              <a:t>   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those</a:t>
            </a:r>
            <a:r>
              <a:rPr lang="tr-TR" dirty="0" smtClean="0"/>
              <a:t> </a:t>
            </a:r>
            <a:r>
              <a:rPr lang="tr-TR" dirty="0" err="1" smtClean="0"/>
              <a:t>resources</a:t>
            </a:r>
            <a:r>
              <a:rPr lang="tr-TR" dirty="0" smtClean="0"/>
              <a:t>.</a:t>
            </a:r>
          </a:p>
          <a:p>
            <a:pPr lvl="8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dirty="0" smtClean="0"/>
              <a:t>    (    </a:t>
            </a:r>
            <a:r>
              <a:rPr lang="tr-TR" b="1" dirty="0" err="1" smtClean="0">
                <a:solidFill>
                  <a:srgbClr val="C00000"/>
                </a:solidFill>
              </a:rPr>
              <a:t>Ex</a:t>
            </a:r>
            <a:r>
              <a:rPr lang="tr-TR" b="1" dirty="0" smtClean="0">
                <a:solidFill>
                  <a:srgbClr val="C00000"/>
                </a:solidFill>
              </a:rPr>
              <a:t>:</a:t>
            </a:r>
            <a:r>
              <a:rPr lang="tr-TR" dirty="0" smtClean="0"/>
              <a:t> </a:t>
            </a:r>
            <a:r>
              <a:rPr lang="tr-TR" dirty="0" err="1" smtClean="0"/>
              <a:t>national</a:t>
            </a:r>
            <a:r>
              <a:rPr lang="tr-TR" dirty="0" smtClean="0"/>
              <a:t> </a:t>
            </a:r>
            <a:r>
              <a:rPr lang="tr-TR" dirty="0" err="1" smtClean="0"/>
              <a:t>leaders</a:t>
            </a:r>
            <a:r>
              <a:rPr lang="tr-TR" dirty="0" smtClean="0"/>
              <a:t> </a:t>
            </a:r>
            <a:r>
              <a:rPr lang="tr-TR" dirty="0" err="1" smtClean="0"/>
              <a:t>take</a:t>
            </a:r>
            <a:r>
              <a:rPr lang="tr-TR" dirty="0" smtClean="0"/>
              <a:t> </a:t>
            </a:r>
            <a:r>
              <a:rPr lang="tr-TR" dirty="0" err="1" smtClean="0"/>
              <a:t>countries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war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   a     </a:t>
            </a:r>
            <a:r>
              <a:rPr lang="tr-TR" dirty="0" err="1" smtClean="0"/>
              <a:t>acquire</a:t>
            </a:r>
            <a:r>
              <a:rPr lang="tr-TR" dirty="0" smtClean="0"/>
              <a:t> </a:t>
            </a:r>
            <a:r>
              <a:rPr lang="tr-TR" dirty="0" err="1" smtClean="0"/>
              <a:t>raw</a:t>
            </a:r>
            <a:r>
              <a:rPr lang="tr-TR" dirty="0" smtClean="0"/>
              <a:t> </a:t>
            </a:r>
            <a:r>
              <a:rPr lang="tr-TR" dirty="0" err="1" smtClean="0"/>
              <a:t>materials</a:t>
            </a:r>
            <a:r>
              <a:rPr lang="tr-TR" dirty="0" smtClean="0"/>
              <a:t>, </a:t>
            </a:r>
            <a:r>
              <a:rPr lang="tr-TR" dirty="0" err="1" smtClean="0"/>
              <a:t>territory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…)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8" name="7 Resim" descr="indir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2132856"/>
            <a:ext cx="2466975" cy="1991866"/>
          </a:xfrm>
          <a:prstGeom prst="rect">
            <a:avLst/>
          </a:prstGeom>
        </p:spPr>
      </p:pic>
      <p:pic>
        <p:nvPicPr>
          <p:cNvPr id="9" name="8 Resim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4005064"/>
            <a:ext cx="2628900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15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002060"/>
                </a:solidFill>
              </a:rPr>
              <a:t>Contagious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Violence</a:t>
            </a:r>
            <a:r>
              <a:rPr lang="tr-TR" sz="2000" b="1" dirty="0" smtClean="0">
                <a:solidFill>
                  <a:srgbClr val="002060"/>
                </a:solidFill>
              </a:rPr>
              <a:t> &amp; </a:t>
            </a:r>
            <a:r>
              <a:rPr lang="tr-TR" sz="2000" b="1" dirty="0" err="1" smtClean="0">
                <a:solidFill>
                  <a:srgbClr val="002060"/>
                </a:solidFill>
              </a:rPr>
              <a:t>Deindividuation</a:t>
            </a:r>
            <a:r>
              <a:rPr lang="tr-TR" sz="2000" b="1" dirty="0" smtClean="0">
                <a:solidFill>
                  <a:srgbClr val="002060"/>
                </a:solidFill>
              </a:rPr>
              <a:t>: </a:t>
            </a:r>
            <a:r>
              <a:rPr lang="tr-TR" sz="2000" dirty="0" err="1" smtClean="0"/>
              <a:t>Contagious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 &amp; </a:t>
            </a:r>
            <a:r>
              <a:rPr lang="tr-TR" sz="2000" dirty="0" err="1" smtClean="0"/>
              <a:t>deindividuation</a:t>
            </a:r>
            <a:r>
              <a:rPr lang="tr-TR" sz="2000" dirty="0" smtClean="0"/>
              <a:t> is a form of </a:t>
            </a:r>
            <a:r>
              <a:rPr lang="tr-TR" sz="2000" dirty="0" err="1" smtClean="0"/>
              <a:t>imitative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.</a:t>
            </a:r>
            <a:endParaRPr lang="en-US" sz="2000" i="1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b="1" dirty="0" smtClean="0">
                <a:solidFill>
                  <a:srgbClr val="C00000"/>
                </a:solidFill>
              </a:rPr>
              <a:t>     - </a:t>
            </a:r>
            <a:r>
              <a:rPr lang="en-US" sz="2000" dirty="0" smtClean="0"/>
              <a:t>anonymity, 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/>
              <a:t>    - </a:t>
            </a:r>
            <a:r>
              <a:rPr lang="en-US" sz="2000" dirty="0" smtClean="0"/>
              <a:t>diffusion of responsibility, 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/>
              <a:t>    - </a:t>
            </a:r>
            <a:r>
              <a:rPr lang="en-US" sz="2000" dirty="0" smtClean="0"/>
              <a:t>group size, 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/>
              <a:t>    - </a:t>
            </a:r>
            <a:r>
              <a:rPr lang="en-US" sz="2000" dirty="0" smtClean="0"/>
              <a:t>arousal due to noise and fatigue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dirty="0" err="1" smtClean="0">
                <a:solidFill>
                  <a:srgbClr val="002060"/>
                </a:solidFill>
              </a:rPr>
              <a:t>Dehumanization</a:t>
            </a:r>
            <a:r>
              <a:rPr lang="tr-TR" sz="2000" dirty="0" smtClean="0">
                <a:solidFill>
                  <a:srgbClr val="002060"/>
                </a:solidFill>
              </a:rPr>
              <a:t>: </a:t>
            </a:r>
            <a:r>
              <a:rPr lang="tr-TR" sz="2000" dirty="0" err="1" smtClean="0"/>
              <a:t>taking</a:t>
            </a:r>
            <a:r>
              <a:rPr lang="tr-TR" sz="2000" dirty="0" smtClean="0"/>
              <a:t> </a:t>
            </a:r>
            <a:r>
              <a:rPr lang="tr-TR" sz="2000" dirty="0" err="1" smtClean="0"/>
              <a:t>away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</a:p>
          <a:p>
            <a:pPr>
              <a:buClr>
                <a:srgbClr val="002060"/>
              </a:buClr>
              <a:buSzPct val="100000"/>
              <a:buNone/>
            </a:pPr>
            <a:r>
              <a:rPr lang="tr-TR" sz="2000" dirty="0" smtClean="0"/>
              <a:t> </a:t>
            </a:r>
            <a:r>
              <a:rPr lang="tr-TR" sz="2000" dirty="0" err="1" smtClean="0"/>
              <a:t>personhood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human</a:t>
            </a:r>
            <a:r>
              <a:rPr lang="tr-TR" sz="2000" dirty="0" smtClean="0"/>
              <a:t> </a:t>
            </a:r>
            <a:r>
              <a:rPr lang="tr-TR" sz="2000" dirty="0" err="1" smtClean="0"/>
              <a:t>qualities</a:t>
            </a:r>
            <a:r>
              <a:rPr lang="tr-TR" sz="2000" dirty="0" smtClean="0"/>
              <a:t> of </a:t>
            </a:r>
            <a:r>
              <a:rPr lang="tr-TR" sz="2000" dirty="0" err="1" smtClean="0"/>
              <a:t>another</a:t>
            </a:r>
            <a:r>
              <a:rPr lang="tr-TR" sz="2000" dirty="0" smtClean="0"/>
              <a:t> </a:t>
            </a:r>
            <a:r>
              <a:rPr lang="tr-TR" sz="2000" dirty="0" err="1" smtClean="0"/>
              <a:t>person</a:t>
            </a:r>
            <a:r>
              <a:rPr lang="tr-TR" sz="2000" dirty="0" smtClean="0"/>
              <a:t>.</a:t>
            </a:r>
          </a:p>
          <a:p>
            <a:pPr>
              <a:buClr>
                <a:srgbClr val="002060"/>
              </a:buClr>
              <a:buSzPct val="100000"/>
              <a:buNone/>
            </a:pPr>
            <a:r>
              <a:rPr lang="tr-TR" sz="2000" dirty="0" smtClean="0"/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7" name="6 Resim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1412776"/>
            <a:ext cx="3101993" cy="2078335"/>
          </a:xfrm>
          <a:prstGeom prst="rect">
            <a:avLst/>
          </a:prstGeom>
        </p:spPr>
      </p:pic>
      <p:pic>
        <p:nvPicPr>
          <p:cNvPr id="10" name="9 Resim" descr="colombian-exchange-the-politics-of-new-world-dehumanization-e134987556339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15616" y="4221088"/>
            <a:ext cx="4056112" cy="2281563"/>
          </a:xfrm>
          <a:prstGeom prst="rect">
            <a:avLst/>
          </a:prstGeom>
        </p:spPr>
      </p:pic>
      <p:sp>
        <p:nvSpPr>
          <p:cNvPr id="11" name="10 Metin kutusu"/>
          <p:cNvSpPr txBox="1"/>
          <p:nvPr/>
        </p:nvSpPr>
        <p:spPr>
          <a:xfrm>
            <a:off x="5292080" y="4509120"/>
            <a:ext cx="36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- </a:t>
            </a:r>
            <a:r>
              <a:rPr lang="tr-TR" sz="2000" dirty="0" smtClean="0"/>
              <a:t> </a:t>
            </a:r>
            <a:r>
              <a:rPr lang="tr-TR" sz="2000" dirty="0" err="1" smtClean="0"/>
              <a:t>Dehumanization</a:t>
            </a:r>
            <a:r>
              <a:rPr lang="tr-TR" sz="2000" dirty="0" smtClean="0"/>
              <a:t> </a:t>
            </a:r>
            <a:r>
              <a:rPr lang="tr-TR" sz="2000" dirty="0" err="1" smtClean="0"/>
              <a:t>played</a:t>
            </a:r>
            <a:r>
              <a:rPr lang="tr-TR" sz="2000" dirty="0" smtClean="0"/>
              <a:t> an </a:t>
            </a:r>
            <a:r>
              <a:rPr lang="tr-TR" sz="2000" dirty="0" err="1" smtClean="0"/>
              <a:t>important</a:t>
            </a:r>
            <a:r>
              <a:rPr lang="tr-TR" sz="2000" dirty="0" smtClean="0"/>
              <a:t>  role in </a:t>
            </a:r>
            <a:r>
              <a:rPr lang="tr-TR" sz="2000" dirty="0" err="1" smtClean="0"/>
              <a:t>slavery</a:t>
            </a:r>
            <a:r>
              <a:rPr lang="tr-TR" sz="2000" dirty="0" smtClean="0"/>
              <a:t> of </a:t>
            </a:r>
            <a:r>
              <a:rPr lang="tr-TR" sz="2000" dirty="0" err="1" smtClean="0"/>
              <a:t>Blacks</a:t>
            </a:r>
            <a:r>
              <a:rPr lang="tr-TR" sz="2000" dirty="0" smtClean="0"/>
              <a:t> 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16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Agression</a:t>
            </a:r>
            <a:r>
              <a:rPr lang="tr-TR" sz="2000" dirty="0" smtClean="0"/>
              <a:t> – </a:t>
            </a:r>
            <a:r>
              <a:rPr lang="tr-TR" sz="2000" dirty="0" err="1" smtClean="0"/>
              <a:t>major</a:t>
            </a:r>
            <a:r>
              <a:rPr lang="tr-TR" sz="2000" dirty="0" smtClean="0"/>
              <a:t> problem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human</a:t>
            </a:r>
            <a:r>
              <a:rPr lang="tr-TR" sz="2000" dirty="0" smtClean="0"/>
              <a:t> </a:t>
            </a:r>
            <a:r>
              <a:rPr lang="tr-TR" sz="2000" dirty="0" err="1" smtClean="0"/>
              <a:t>societies</a:t>
            </a:r>
            <a:r>
              <a:rPr lang="tr-TR" sz="2000" dirty="0" smtClean="0"/>
              <a:t>. </a:t>
            </a:r>
            <a:r>
              <a:rPr lang="tr-TR" sz="2000" dirty="0" err="1" smtClean="0"/>
              <a:t>Important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understand</a:t>
            </a:r>
            <a:r>
              <a:rPr lang="tr-TR" sz="2000" dirty="0" smtClean="0"/>
              <a:t> </a:t>
            </a:r>
            <a:r>
              <a:rPr lang="tr-TR" sz="2000" dirty="0" err="1" smtClean="0"/>
              <a:t>how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reduce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  </a:t>
            </a:r>
            <a:r>
              <a:rPr lang="tr-TR" sz="2000" dirty="0" err="1" smtClean="0"/>
              <a:t>Techniques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reducing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aggressive</a:t>
            </a:r>
            <a:r>
              <a:rPr lang="tr-TR" sz="2000" dirty="0" smtClean="0"/>
              <a:t> </a:t>
            </a:r>
            <a:r>
              <a:rPr lang="tr-TR" sz="2000" dirty="0" err="1" smtClean="0"/>
              <a:t>behavior</a:t>
            </a:r>
            <a:r>
              <a:rPr lang="tr-TR" sz="2000" dirty="0" smtClean="0"/>
              <a:t>;  </a:t>
            </a:r>
          </a:p>
          <a:p>
            <a:pPr lvl="1">
              <a:lnSpc>
                <a:spcPct val="90000"/>
              </a:lnSpc>
              <a:buNone/>
            </a:pPr>
            <a:r>
              <a:rPr lang="tr-TR" sz="2000" i="1" dirty="0" smtClean="0">
                <a:solidFill>
                  <a:srgbClr val="002060"/>
                </a:solidFill>
              </a:rPr>
              <a:t>-  </a:t>
            </a:r>
            <a:r>
              <a:rPr lang="en-US" sz="2000" i="1" dirty="0" smtClean="0">
                <a:solidFill>
                  <a:srgbClr val="002060"/>
                </a:solidFill>
              </a:rPr>
              <a:t>Punishment and Retaliation</a:t>
            </a:r>
          </a:p>
          <a:p>
            <a:pPr lvl="1">
              <a:lnSpc>
                <a:spcPct val="90000"/>
              </a:lnSpc>
              <a:buNone/>
            </a:pPr>
            <a:r>
              <a:rPr lang="tr-TR" sz="2000" i="1" dirty="0" smtClean="0">
                <a:solidFill>
                  <a:srgbClr val="002060"/>
                </a:solidFill>
              </a:rPr>
              <a:t>-  </a:t>
            </a:r>
            <a:r>
              <a:rPr lang="en-US" sz="2000" i="1" dirty="0" smtClean="0">
                <a:solidFill>
                  <a:srgbClr val="002060"/>
                </a:solidFill>
              </a:rPr>
              <a:t>Learned Inhibitions</a:t>
            </a:r>
          </a:p>
          <a:p>
            <a:pPr lvl="2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C00000"/>
                </a:solidFill>
              </a:rPr>
              <a:t>Distraction</a:t>
            </a:r>
          </a:p>
          <a:p>
            <a:pPr lvl="2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C00000"/>
                </a:solidFill>
              </a:rPr>
              <a:t>Aggression Anxiety</a:t>
            </a:r>
          </a:p>
          <a:p>
            <a:pPr lvl="2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C00000"/>
                </a:solidFill>
              </a:rPr>
              <a:t>Pain Cues</a:t>
            </a:r>
          </a:p>
          <a:p>
            <a:pPr lvl="2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C00000"/>
                </a:solidFill>
              </a:rPr>
              <a:t>Alcohol and Drugs</a:t>
            </a:r>
          </a:p>
          <a:p>
            <a:pPr lvl="2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C00000"/>
                </a:solidFill>
              </a:rPr>
              <a:t>Displaced Aggression</a:t>
            </a:r>
          </a:p>
          <a:p>
            <a:pPr lvl="2">
              <a:lnSpc>
                <a:spcPct val="9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C00000"/>
                </a:solidFill>
              </a:rPr>
              <a:t>Catharsis</a:t>
            </a:r>
            <a:endParaRPr lang="tr-TR" sz="2000" dirty="0" smtClean="0">
              <a:solidFill>
                <a:srgbClr val="C00000"/>
              </a:solidFill>
            </a:endParaRPr>
          </a:p>
          <a:p>
            <a:pPr lvl="2">
              <a:lnSpc>
                <a:spcPct val="90000"/>
              </a:lnSpc>
              <a:buClr>
                <a:srgbClr val="002060"/>
              </a:buClr>
              <a:buNone/>
            </a:pPr>
            <a:endParaRPr lang="tr-TR" sz="2000" dirty="0" smtClean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Every</a:t>
            </a:r>
            <a:r>
              <a:rPr lang="tr-TR" sz="2000" dirty="0" smtClean="0"/>
              <a:t> </a:t>
            </a:r>
            <a:r>
              <a:rPr lang="tr-TR" sz="2000" dirty="0" err="1" smtClean="0"/>
              <a:t>solution</a:t>
            </a:r>
            <a:r>
              <a:rPr lang="tr-TR" sz="2000" dirty="0" smtClean="0"/>
              <a:t> has </a:t>
            </a:r>
            <a:r>
              <a:rPr lang="tr-TR" sz="2000" dirty="0" err="1" smtClean="0"/>
              <a:t>its</a:t>
            </a:r>
            <a:r>
              <a:rPr lang="tr-TR" sz="2000" dirty="0" smtClean="0"/>
              <a:t> </a:t>
            </a:r>
            <a:r>
              <a:rPr lang="tr-TR" sz="2000" dirty="0" err="1" smtClean="0"/>
              <a:t>own</a:t>
            </a:r>
            <a:r>
              <a:rPr lang="tr-TR" sz="2000" dirty="0" smtClean="0"/>
              <a:t> </a:t>
            </a:r>
            <a:r>
              <a:rPr lang="tr-TR" sz="2000" dirty="0" err="1" smtClean="0"/>
              <a:t>risks</a:t>
            </a:r>
            <a:r>
              <a:rPr lang="tr-TR" sz="2000" dirty="0" smtClean="0"/>
              <a:t> &amp; </a:t>
            </a:r>
            <a:r>
              <a:rPr lang="tr-TR" sz="2000" dirty="0" err="1" smtClean="0"/>
              <a:t>unintended</a:t>
            </a:r>
            <a:r>
              <a:rPr lang="tr-TR" sz="2000" dirty="0" smtClean="0"/>
              <a:t> </a:t>
            </a:r>
            <a:r>
              <a:rPr lang="tr-TR" sz="2000" dirty="0" err="1" smtClean="0"/>
              <a:t>consequences</a:t>
            </a:r>
            <a:r>
              <a:rPr lang="tr-TR" sz="2000" dirty="0" smtClean="0">
                <a:solidFill>
                  <a:srgbClr val="C00000"/>
                </a:solidFill>
              </a:rPr>
              <a:t>.</a:t>
            </a:r>
            <a:endParaRPr lang="en-US" sz="2000" dirty="0" smtClean="0">
              <a:solidFill>
                <a:srgbClr val="C00000"/>
              </a:solidFill>
            </a:endParaRPr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 fontScale="90000"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Reduction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17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400" i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Punishment and Retaliation</a:t>
            </a:r>
            <a:r>
              <a:rPr lang="tr-TR" sz="2000" b="1" dirty="0" smtClean="0">
                <a:solidFill>
                  <a:srgbClr val="002060"/>
                </a:solidFill>
              </a:rPr>
              <a:t>: </a:t>
            </a:r>
            <a:r>
              <a:rPr lang="tr-TR" sz="2000" dirty="0" err="1" smtClean="0"/>
              <a:t>Fear</a:t>
            </a:r>
            <a:r>
              <a:rPr lang="tr-TR" sz="2000" dirty="0" smtClean="0"/>
              <a:t> of </a:t>
            </a:r>
            <a:r>
              <a:rPr lang="tr-TR" sz="2000" dirty="0" err="1" smtClean="0"/>
              <a:t>punishment</a:t>
            </a:r>
            <a:r>
              <a:rPr lang="tr-TR" sz="2000" dirty="0" smtClean="0"/>
              <a:t> / </a:t>
            </a:r>
            <a:r>
              <a:rPr lang="tr-TR" sz="2000" dirty="0" err="1" smtClean="0"/>
              <a:t>retaliation</a:t>
            </a:r>
            <a:r>
              <a:rPr lang="tr-TR" sz="2000" dirty="0" smtClean="0"/>
              <a:t> </a:t>
            </a:r>
            <a:r>
              <a:rPr lang="tr-TR" sz="2000" dirty="0" err="1" smtClean="0"/>
              <a:t>reduces</a:t>
            </a:r>
            <a:r>
              <a:rPr lang="tr-TR" sz="2000" dirty="0" smtClean="0"/>
              <a:t> </a:t>
            </a:r>
            <a:r>
              <a:rPr lang="tr-TR" sz="2000" dirty="0" err="1" smtClean="0"/>
              <a:t>aggresive</a:t>
            </a:r>
            <a:r>
              <a:rPr lang="tr-TR" sz="2000" dirty="0" smtClean="0"/>
              <a:t> </a:t>
            </a:r>
            <a:r>
              <a:rPr lang="tr-TR" sz="2000" dirty="0" err="1" smtClean="0"/>
              <a:t>beh</a:t>
            </a:r>
            <a:r>
              <a:rPr lang="tr-TR" sz="2000" dirty="0" smtClean="0"/>
              <a:t>.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If</a:t>
            </a:r>
            <a:r>
              <a:rPr lang="tr-TR" sz="2000" dirty="0" smtClean="0"/>
              <a:t> </a:t>
            </a:r>
            <a:r>
              <a:rPr lang="tr-TR" sz="2000" dirty="0" err="1" smtClean="0"/>
              <a:t>punishment</a:t>
            </a:r>
            <a:r>
              <a:rPr lang="tr-TR" sz="2000" dirty="0" smtClean="0"/>
              <a:t> is </a:t>
            </a:r>
            <a:r>
              <a:rPr lang="tr-TR" sz="2000" dirty="0" err="1" smtClean="0"/>
              <a:t>likely</a:t>
            </a:r>
            <a:r>
              <a:rPr lang="tr-TR" sz="2000" dirty="0" smtClean="0"/>
              <a:t> </a:t>
            </a:r>
            <a:r>
              <a:rPr lang="tr-TR" sz="2000" dirty="0" err="1" smtClean="0"/>
              <a:t>people</a:t>
            </a:r>
            <a:r>
              <a:rPr lang="tr-TR" sz="2000" dirty="0" smtClean="0"/>
              <a:t> </a:t>
            </a:r>
            <a:r>
              <a:rPr lang="tr-TR" sz="2000" dirty="0" err="1" smtClean="0"/>
              <a:t>avoid</a:t>
            </a:r>
            <a:r>
              <a:rPr lang="tr-TR" sz="2000" dirty="0" smtClean="0"/>
              <a:t> </a:t>
            </a:r>
            <a:r>
              <a:rPr lang="tr-TR" sz="2000" dirty="0" err="1" smtClean="0"/>
              <a:t>behaving</a:t>
            </a:r>
            <a:r>
              <a:rPr lang="tr-TR" sz="2000" dirty="0" smtClean="0"/>
              <a:t> </a:t>
            </a:r>
            <a:r>
              <a:rPr lang="tr-TR" sz="2000" dirty="0" err="1" smtClean="0"/>
              <a:t>aggresively</a:t>
            </a:r>
            <a:r>
              <a:rPr lang="tr-TR" sz="2000" dirty="0" smtClean="0"/>
              <a:t>.</a:t>
            </a:r>
            <a:endParaRPr lang="tr-TR" sz="2000" dirty="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R</a:t>
            </a:r>
            <a:r>
              <a:rPr lang="en-US" sz="2000" dirty="0" smtClean="0"/>
              <a:t>educe</a:t>
            </a:r>
            <a:r>
              <a:rPr lang="tr-TR" sz="2000" dirty="0" smtClean="0"/>
              <a:t>s</a:t>
            </a:r>
            <a:r>
              <a:rPr lang="en-US" sz="2000" dirty="0" smtClean="0"/>
              <a:t> aggression only in the immediate situation</a:t>
            </a:r>
            <a:endParaRPr lang="tr-TR" sz="2000" dirty="0" smtClean="0"/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r>
              <a:rPr lang="tr-TR" sz="2000" dirty="0" smtClean="0">
                <a:solidFill>
                  <a:schemeClr val="folHlink"/>
                </a:solidFill>
              </a:rPr>
              <a:t> </a:t>
            </a:r>
            <a:r>
              <a:rPr lang="tr-TR" sz="1800" dirty="0" smtClean="0"/>
              <a:t>(</a:t>
            </a:r>
            <a:r>
              <a:rPr lang="tr-TR" sz="1800" dirty="0" err="1" smtClean="0"/>
              <a:t>Children</a:t>
            </a:r>
            <a:r>
              <a:rPr lang="tr-TR" sz="1800" dirty="0" smtClean="0"/>
              <a:t> </a:t>
            </a:r>
            <a:r>
              <a:rPr lang="tr-TR" sz="1800" dirty="0" err="1" smtClean="0"/>
              <a:t>victims</a:t>
            </a:r>
            <a:r>
              <a:rPr lang="tr-TR" sz="1800" dirty="0" smtClean="0"/>
              <a:t> of </a:t>
            </a:r>
            <a:r>
              <a:rPr lang="tr-TR" sz="1800" dirty="0" err="1" smtClean="0"/>
              <a:t>domestic</a:t>
            </a:r>
            <a:r>
              <a:rPr lang="tr-TR" sz="1800" dirty="0" smtClean="0"/>
              <a:t> </a:t>
            </a:r>
            <a:r>
              <a:rPr lang="tr-TR" sz="1800" dirty="0" err="1" smtClean="0"/>
              <a:t>violence</a:t>
            </a:r>
            <a:r>
              <a:rPr lang="tr-TR" sz="1800" dirty="0" smtClean="0"/>
              <a:t> </a:t>
            </a:r>
            <a:r>
              <a:rPr lang="tr-TR" sz="1800" dirty="0" err="1" smtClean="0"/>
              <a:t>bec</a:t>
            </a:r>
            <a:r>
              <a:rPr lang="tr-TR" sz="1800" dirty="0" smtClean="0"/>
              <a:t>. </a:t>
            </a:r>
            <a:r>
              <a:rPr lang="tr-TR" sz="1800" dirty="0" err="1" smtClean="0"/>
              <a:t>they</a:t>
            </a:r>
            <a:r>
              <a:rPr lang="tr-TR" sz="1800" dirty="0" smtClean="0"/>
              <a:t> </a:t>
            </a:r>
            <a:r>
              <a:rPr lang="tr-TR" sz="1800" dirty="0" err="1" smtClean="0"/>
              <a:t>are</a:t>
            </a:r>
            <a:r>
              <a:rPr lang="tr-TR" sz="1800" dirty="0" smtClean="0"/>
              <a:t> </a:t>
            </a:r>
            <a:r>
              <a:rPr lang="tr-TR" sz="1800" dirty="0" err="1" smtClean="0"/>
              <a:t>less</a:t>
            </a:r>
            <a:r>
              <a:rPr lang="tr-TR" sz="1800" dirty="0" smtClean="0"/>
              <a:t> </a:t>
            </a:r>
            <a:r>
              <a:rPr lang="tr-TR" sz="1800" dirty="0" err="1" smtClean="0"/>
              <a:t>likely</a:t>
            </a:r>
            <a:r>
              <a:rPr lang="tr-TR" sz="1800" dirty="0" smtClean="0"/>
              <a:t> </a:t>
            </a:r>
            <a:r>
              <a:rPr lang="tr-TR" sz="1800" dirty="0" err="1" smtClean="0"/>
              <a:t>to</a:t>
            </a:r>
            <a:r>
              <a:rPr lang="tr-TR" sz="1800" dirty="0" smtClean="0"/>
              <a:t> </a:t>
            </a:r>
            <a:r>
              <a:rPr lang="tr-TR" sz="1800" dirty="0" err="1" smtClean="0"/>
              <a:t>retaliate</a:t>
            </a:r>
            <a:r>
              <a:rPr lang="tr-TR" sz="1800" dirty="0" smtClean="0"/>
              <a:t>)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Children</a:t>
            </a:r>
            <a:r>
              <a:rPr lang="tr-TR" sz="2000" dirty="0" smtClean="0"/>
              <a:t> </a:t>
            </a:r>
            <a:r>
              <a:rPr lang="tr-TR" sz="2000" dirty="0" err="1" smtClean="0"/>
              <a:t>who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frequently</a:t>
            </a:r>
            <a:r>
              <a:rPr lang="tr-TR" sz="2000" dirty="0" smtClean="0"/>
              <a:t> </a:t>
            </a:r>
            <a:r>
              <a:rPr lang="tr-TR" sz="2000" dirty="0" err="1" smtClean="0"/>
              <a:t>punished</a:t>
            </a:r>
            <a:r>
              <a:rPr lang="tr-TR" sz="2000" dirty="0" smtClean="0"/>
              <a:t> </a:t>
            </a:r>
            <a:r>
              <a:rPr lang="tr-TR" sz="2000" dirty="0" err="1" smtClean="0"/>
              <a:t>tend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become</a:t>
            </a:r>
            <a:r>
              <a:rPr lang="tr-TR" sz="2000" dirty="0" smtClean="0"/>
              <a:t> </a:t>
            </a:r>
            <a:r>
              <a:rPr lang="tr-TR" sz="2000" dirty="0" err="1" smtClean="0"/>
              <a:t>more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aggressive</a:t>
            </a:r>
            <a:endParaRPr lang="tr-TR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reached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adulthood</a:t>
            </a:r>
            <a:r>
              <a:rPr lang="tr-TR" sz="2000" dirty="0" smtClean="0"/>
              <a:t>, </a:t>
            </a:r>
            <a:r>
              <a:rPr lang="tr-TR" sz="2000" dirty="0" err="1" smtClean="0"/>
              <a:t>they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likely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abuse</a:t>
            </a:r>
            <a:r>
              <a:rPr lang="tr-TR" sz="2000" dirty="0" smtClean="0"/>
              <a:t> </a:t>
            </a:r>
            <a:r>
              <a:rPr lang="tr-TR" sz="2000" dirty="0" err="1" smtClean="0"/>
              <a:t>their</a:t>
            </a:r>
            <a:r>
              <a:rPr lang="tr-TR" sz="2000" dirty="0" smtClean="0"/>
              <a:t> </a:t>
            </a:r>
            <a:r>
              <a:rPr lang="tr-TR" sz="2000" dirty="0" err="1" smtClean="0"/>
              <a:t>spouses</a:t>
            </a:r>
            <a:endParaRPr lang="tr-TR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Spark</a:t>
            </a:r>
            <a:r>
              <a:rPr lang="tr-TR" sz="2000" dirty="0" smtClean="0"/>
              <a:t>s </a:t>
            </a:r>
            <a:r>
              <a:rPr lang="en-US" sz="2000" dirty="0" smtClean="0"/>
              <a:t>counter-aggression</a:t>
            </a:r>
          </a:p>
          <a:p>
            <a:pPr lvl="2">
              <a:lnSpc>
                <a:spcPct val="90000"/>
              </a:lnSpc>
              <a:buClr>
                <a:srgbClr val="002060"/>
              </a:buClr>
              <a:buNone/>
            </a:pPr>
            <a:endParaRPr lang="tr-TR" sz="2000" dirty="0" smtClean="0">
              <a:solidFill>
                <a:srgbClr val="C00000"/>
              </a:solidFill>
            </a:endParaRPr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 fontScale="90000"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Reduction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7" name="6 Resim" descr="iStock_000012505284Small-CORPORAL-PUNISHM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077072"/>
            <a:ext cx="4464496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18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400" i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Learned</a:t>
            </a:r>
            <a:r>
              <a:rPr lang="tr-TR" sz="2000" b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</a:rPr>
              <a:t>Inhibitions</a:t>
            </a:r>
            <a:r>
              <a:rPr lang="tr-TR" sz="2000" b="1" dirty="0" smtClean="0">
                <a:solidFill>
                  <a:srgbClr val="002060"/>
                </a:solidFill>
              </a:rPr>
              <a:t>: </a:t>
            </a:r>
            <a:r>
              <a:rPr lang="en-US" sz="2000" dirty="0" smtClean="0"/>
              <a:t>learn to control aggressive urges.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People</a:t>
            </a:r>
            <a:r>
              <a:rPr lang="tr-TR" sz="2000" dirty="0" smtClean="0"/>
              <a:t> </a:t>
            </a:r>
            <a:r>
              <a:rPr lang="tr-TR" sz="2000" dirty="0" err="1" smtClean="0"/>
              <a:t>must</a:t>
            </a:r>
            <a:r>
              <a:rPr lang="tr-TR" sz="2000" dirty="0" smtClean="0"/>
              <a:t> </a:t>
            </a:r>
            <a:r>
              <a:rPr lang="tr-TR" sz="2000" dirty="0" err="1" smtClean="0"/>
              <a:t>learn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aggressive</a:t>
            </a:r>
            <a:r>
              <a:rPr lang="tr-TR" sz="2000" dirty="0" smtClean="0"/>
              <a:t> </a:t>
            </a:r>
            <a:r>
              <a:rPr lang="tr-TR" sz="2000" dirty="0" err="1" smtClean="0"/>
              <a:t>beh</a:t>
            </a:r>
            <a:r>
              <a:rPr lang="tr-TR" sz="2000" dirty="0" smtClean="0"/>
              <a:t>. </a:t>
            </a:r>
            <a:r>
              <a:rPr lang="tr-TR" sz="2000" dirty="0" err="1" smtClean="0"/>
              <a:t>should</a:t>
            </a:r>
            <a:r>
              <a:rPr lang="tr-TR" sz="2000" dirty="0" smtClean="0"/>
              <a:t> be </a:t>
            </a:r>
            <a:r>
              <a:rPr lang="tr-TR" sz="2000" dirty="0" err="1" smtClean="0"/>
              <a:t>suppressed</a:t>
            </a:r>
            <a:r>
              <a:rPr lang="tr-TR" sz="2000" dirty="0" smtClean="0"/>
              <a:t>.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/>
              <a:t> 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Factors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affect</a:t>
            </a:r>
            <a:r>
              <a:rPr lang="tr-TR" sz="2000" dirty="0" smtClean="0"/>
              <a:t> </a:t>
            </a:r>
            <a:r>
              <a:rPr lang="tr-TR" sz="2000" dirty="0" err="1" smtClean="0"/>
              <a:t>inhibition</a:t>
            </a:r>
            <a:r>
              <a:rPr lang="tr-TR" sz="2000" dirty="0" smtClean="0"/>
              <a:t> of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;</a:t>
            </a:r>
            <a:endParaRPr lang="tr-TR" sz="2000" dirty="0" smtClean="0">
              <a:solidFill>
                <a:schemeClr val="folHlink"/>
              </a:solidFill>
            </a:endParaRPr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 fontScale="90000"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Reduction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547664" y="2276872"/>
            <a:ext cx="3635896" cy="2805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>
                <a:solidFill>
                  <a:srgbClr val="C00000"/>
                </a:solidFill>
              </a:rPr>
              <a:t>  </a:t>
            </a:r>
            <a:r>
              <a:rPr lang="en-US" sz="2000" dirty="0" smtClean="0"/>
              <a:t>Distraction</a:t>
            </a:r>
          </a:p>
          <a:p>
            <a:pPr>
              <a:lnSpc>
                <a:spcPct val="15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/>
              <a:t>  </a:t>
            </a:r>
            <a:r>
              <a:rPr lang="en-US" sz="2000" dirty="0" smtClean="0"/>
              <a:t>Aggression Anxiety</a:t>
            </a:r>
          </a:p>
          <a:p>
            <a:pPr>
              <a:lnSpc>
                <a:spcPct val="15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/>
              <a:t>  </a:t>
            </a:r>
            <a:r>
              <a:rPr lang="en-US" sz="2000" dirty="0" smtClean="0"/>
              <a:t>Pain Cues</a:t>
            </a:r>
          </a:p>
          <a:p>
            <a:pPr>
              <a:lnSpc>
                <a:spcPct val="15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/>
              <a:t>  </a:t>
            </a:r>
            <a:r>
              <a:rPr lang="en-US" sz="2000" dirty="0" smtClean="0"/>
              <a:t>Alcohol and Drugs</a:t>
            </a:r>
          </a:p>
          <a:p>
            <a:pPr>
              <a:lnSpc>
                <a:spcPct val="15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/>
              <a:t>  </a:t>
            </a:r>
            <a:r>
              <a:rPr lang="en-US" sz="2000" dirty="0" smtClean="0"/>
              <a:t>Displaced Aggression</a:t>
            </a:r>
          </a:p>
          <a:p>
            <a:pPr>
              <a:lnSpc>
                <a:spcPct val="15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/>
              <a:t>   </a:t>
            </a:r>
            <a:r>
              <a:rPr lang="en-US" sz="2000" dirty="0" smtClean="0"/>
              <a:t>Catharsis</a:t>
            </a:r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19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5627712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C00000"/>
                </a:solidFill>
              </a:rPr>
              <a:t>Distraction</a:t>
            </a:r>
            <a:r>
              <a:rPr lang="tr-TR" sz="2000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>
                <a:solidFill>
                  <a:schemeClr val="folHlink"/>
                </a:solidFill>
              </a:rPr>
              <a:t> </a:t>
            </a:r>
            <a:r>
              <a:rPr lang="en-US" sz="2000" dirty="0" smtClean="0"/>
              <a:t>one way to cope with anger</a:t>
            </a:r>
            <a:r>
              <a:rPr lang="tr-TR" sz="2000" dirty="0" smtClean="0"/>
              <a:t>.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Rumination</a:t>
            </a:r>
            <a:r>
              <a:rPr lang="tr-TR" sz="2000" dirty="0" smtClean="0"/>
              <a:t>  </a:t>
            </a:r>
            <a:r>
              <a:rPr lang="tr-TR" sz="2000" dirty="0" err="1" smtClean="0"/>
              <a:t>increases</a:t>
            </a:r>
            <a:r>
              <a:rPr lang="tr-TR" sz="2000" dirty="0" smtClean="0"/>
              <a:t> </a:t>
            </a:r>
            <a:r>
              <a:rPr lang="tr-TR" sz="2000" dirty="0" err="1" smtClean="0"/>
              <a:t>anger</a:t>
            </a:r>
            <a:endParaRPr lang="tr-TR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Distracting</a:t>
            </a:r>
            <a:r>
              <a:rPr lang="tr-TR" sz="2000" dirty="0" smtClean="0"/>
              <a:t> </a:t>
            </a:r>
            <a:r>
              <a:rPr lang="tr-TR" sz="2000" dirty="0" err="1" smtClean="0"/>
              <a:t>oneself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r>
              <a:rPr lang="tr-TR" sz="2000" dirty="0" smtClean="0"/>
              <a:t> </a:t>
            </a:r>
            <a:r>
              <a:rPr lang="tr-TR" sz="2000" dirty="0" err="1" smtClean="0"/>
              <a:t>thinking</a:t>
            </a:r>
            <a:r>
              <a:rPr lang="tr-TR" sz="2000" dirty="0" smtClean="0"/>
              <a:t> </a:t>
            </a:r>
            <a:r>
              <a:rPr lang="tr-TR" sz="2000" dirty="0" err="1" smtClean="0"/>
              <a:t>about</a:t>
            </a:r>
            <a:r>
              <a:rPr lang="tr-TR" sz="2000" dirty="0" smtClean="0"/>
              <a:t> </a:t>
            </a:r>
            <a:r>
              <a:rPr lang="tr-TR" sz="2000" dirty="0" err="1" smtClean="0"/>
              <a:t>anger</a:t>
            </a:r>
            <a:r>
              <a:rPr lang="tr-TR" sz="2000" dirty="0" smtClean="0"/>
              <a:t> </a:t>
            </a:r>
            <a:r>
              <a:rPr lang="tr-TR" sz="2000" dirty="0" err="1" smtClean="0"/>
              <a:t>less</a:t>
            </a:r>
            <a:r>
              <a:rPr lang="tr-TR" sz="2000" dirty="0" smtClean="0"/>
              <a:t> </a:t>
            </a:r>
            <a:r>
              <a:rPr lang="tr-TR" sz="2000" dirty="0" err="1" smtClean="0"/>
              <a:t>likely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feed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aggressive</a:t>
            </a:r>
            <a:r>
              <a:rPr lang="tr-TR" sz="2000" dirty="0" smtClean="0"/>
              <a:t> </a:t>
            </a:r>
            <a:r>
              <a:rPr lang="tr-TR" sz="2000" dirty="0" err="1" smtClean="0"/>
              <a:t>beh</a:t>
            </a:r>
            <a:r>
              <a:rPr lang="tr-TR" sz="2000" dirty="0" smtClean="0"/>
              <a:t>.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Not </a:t>
            </a:r>
            <a:r>
              <a:rPr lang="tr-TR" sz="2000" dirty="0" err="1" smtClean="0"/>
              <a:t>always</a:t>
            </a:r>
            <a:r>
              <a:rPr lang="tr-TR" sz="2000" dirty="0" smtClean="0"/>
              <a:t> </a:t>
            </a:r>
            <a:r>
              <a:rPr lang="tr-TR" sz="2000" dirty="0" err="1" smtClean="0"/>
              <a:t>successful</a:t>
            </a:r>
            <a:r>
              <a:rPr lang="tr-TR" sz="2000" dirty="0" smtClean="0"/>
              <a:t> !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C00000"/>
                </a:solidFill>
              </a:rPr>
              <a:t>Aggression anxiety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tr-TR" sz="2000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/>
              <a:t>people feel when they are about to commit an aggressive act.</a:t>
            </a:r>
            <a:endParaRPr lang="tr-TR" sz="2000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Not </a:t>
            </a:r>
            <a:r>
              <a:rPr lang="tr-TR" sz="2000" dirty="0" err="1" smtClean="0"/>
              <a:t>everyone</a:t>
            </a:r>
            <a:r>
              <a:rPr lang="tr-TR" sz="2000" dirty="0" smtClean="0"/>
              <a:t> has </a:t>
            </a:r>
            <a:r>
              <a:rPr lang="tr-TR" sz="2000" dirty="0" err="1" smtClean="0"/>
              <a:t>equal</a:t>
            </a:r>
            <a:r>
              <a:rPr lang="tr-TR" sz="2000" dirty="0" smtClean="0"/>
              <a:t> </a:t>
            </a:r>
            <a:r>
              <a:rPr lang="tr-TR" sz="2000" dirty="0" err="1" smtClean="0"/>
              <a:t>amounts</a:t>
            </a:r>
            <a:r>
              <a:rPr lang="tr-TR" sz="2000" dirty="0" smtClean="0"/>
              <a:t> of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 </a:t>
            </a:r>
            <a:r>
              <a:rPr lang="tr-TR" sz="2000" dirty="0" err="1" smtClean="0"/>
              <a:t>anxiety</a:t>
            </a:r>
            <a:endParaRPr lang="tr-TR" sz="2000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b="1" dirty="0" smtClean="0"/>
              <a:t>Women </a:t>
            </a:r>
            <a:r>
              <a:rPr lang="tr-TR" sz="2000" b="1" dirty="0" smtClean="0"/>
              <a:t> </a:t>
            </a:r>
            <a:r>
              <a:rPr lang="tr-TR" sz="2000" dirty="0" smtClean="0"/>
              <a:t>&amp; </a:t>
            </a:r>
            <a:r>
              <a:rPr lang="en-US" sz="2000" b="1" dirty="0" smtClean="0"/>
              <a:t>children</a:t>
            </a:r>
            <a:r>
              <a:rPr lang="en-US" sz="2000" dirty="0" smtClean="0"/>
              <a:t> whose parents use reasoning and withdrawal of affection (as disciplinary techniques</a:t>
            </a:r>
            <a:r>
              <a:rPr lang="tr-TR" sz="2000" dirty="0" smtClean="0"/>
              <a:t>)</a:t>
            </a:r>
            <a:r>
              <a:rPr lang="en-US" sz="2000" dirty="0" smtClean="0"/>
              <a:t> </a:t>
            </a:r>
            <a:r>
              <a:rPr lang="tr-TR" sz="2000" dirty="0" smtClean="0"/>
              <a:t>– </a:t>
            </a:r>
            <a:r>
              <a:rPr lang="en-US" sz="2000" b="1" dirty="0" smtClean="0"/>
              <a:t>higher</a:t>
            </a:r>
            <a:endParaRPr lang="tr-TR" sz="2000" b="1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b="1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i="1" dirty="0" smtClean="0">
                <a:solidFill>
                  <a:srgbClr val="C00000"/>
                </a:solidFill>
              </a:rPr>
              <a:t>Pain cues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tr-TR" sz="2000" dirty="0" smtClean="0">
                <a:solidFill>
                  <a:srgbClr val="C00000"/>
                </a:solidFill>
              </a:rPr>
              <a:t>: </a:t>
            </a:r>
            <a:r>
              <a:rPr lang="tr-TR" sz="2000" dirty="0" err="1" smtClean="0"/>
              <a:t>victim’s</a:t>
            </a:r>
            <a:r>
              <a:rPr lang="tr-TR" sz="2000" dirty="0" smtClean="0"/>
              <a:t> </a:t>
            </a:r>
            <a:r>
              <a:rPr lang="tr-TR" sz="2000" dirty="0" err="1" smtClean="0"/>
              <a:t>reactions</a:t>
            </a:r>
            <a:endParaRPr lang="tr-TR" sz="2000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Pain</a:t>
            </a:r>
            <a:r>
              <a:rPr lang="tr-TR" sz="2000" dirty="0" smtClean="0"/>
              <a:t> </a:t>
            </a:r>
            <a:r>
              <a:rPr lang="tr-TR" sz="2000" dirty="0" err="1" smtClean="0"/>
              <a:t>cues</a:t>
            </a:r>
            <a:r>
              <a:rPr lang="tr-TR" sz="2000" dirty="0" smtClean="0"/>
              <a:t> </a:t>
            </a:r>
            <a:r>
              <a:rPr lang="en-US" sz="2000" dirty="0" smtClean="0"/>
              <a:t>from the victim reduce aggression </a:t>
            </a:r>
            <a:endParaRPr lang="tr-TR" sz="2000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If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en-US" sz="2000" dirty="0" smtClean="0"/>
              <a:t>aggressor is extremely angry</a:t>
            </a:r>
            <a:r>
              <a:rPr lang="tr-TR" sz="2000" dirty="0" smtClean="0"/>
              <a:t>,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 can be </a:t>
            </a:r>
            <a:r>
              <a:rPr lang="en-US" sz="2000" dirty="0" err="1" smtClean="0"/>
              <a:t>i</a:t>
            </a:r>
            <a:r>
              <a:rPr lang="tr-TR" sz="2000" dirty="0" err="1" smtClean="0"/>
              <a:t>ntensified</a:t>
            </a:r>
            <a:r>
              <a:rPr lang="tr-TR" sz="2000" dirty="0" smtClean="0"/>
              <a:t> ( </a:t>
            </a:r>
            <a:r>
              <a:rPr lang="tr-TR" sz="2000" dirty="0" err="1" smtClean="0"/>
              <a:t>erceived</a:t>
            </a:r>
            <a:r>
              <a:rPr lang="tr-TR" sz="2000" dirty="0" smtClean="0"/>
              <a:t> as </a:t>
            </a:r>
            <a:r>
              <a:rPr lang="tr-TR" sz="2000" dirty="0" err="1" smtClean="0"/>
              <a:t>signs</a:t>
            </a:r>
            <a:r>
              <a:rPr lang="tr-TR" sz="2000" dirty="0" smtClean="0"/>
              <a:t> of </a:t>
            </a:r>
            <a:r>
              <a:rPr lang="tr-TR" sz="2000" dirty="0" err="1" smtClean="0"/>
              <a:t>successful</a:t>
            </a:r>
            <a:r>
              <a:rPr lang="tr-TR" sz="2000" dirty="0" smtClean="0"/>
              <a:t> </a:t>
            </a:r>
            <a:r>
              <a:rPr lang="tr-TR" sz="2000" dirty="0" err="1" smtClean="0"/>
              <a:t>hurting</a:t>
            </a:r>
            <a:r>
              <a:rPr lang="tr-TR" sz="2000" dirty="0" smtClean="0"/>
              <a:t>) </a:t>
            </a:r>
            <a:endParaRPr lang="en-US" sz="2000" i="1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dirty="0" smtClean="0"/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 fontScale="90000"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Reduction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B0DDD-35A7-4731-BF52-6C7737AF1548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842" cy="490066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692696"/>
            <a:ext cx="7848872" cy="4800600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 "/>
              </a:rPr>
              <a:t>Worldwide</a:t>
            </a:r>
            <a:r>
              <a:rPr lang="tr-TR" sz="2000" dirty="0" smtClean="0">
                <a:latin typeface="Arial "/>
              </a:rPr>
              <a:t>, </a:t>
            </a:r>
            <a:r>
              <a:rPr lang="tr-TR" sz="2000" dirty="0" err="1" smtClean="0">
                <a:latin typeface="Arial "/>
              </a:rPr>
              <a:t>the</a:t>
            </a:r>
            <a:r>
              <a:rPr lang="tr-TR" sz="2000" dirty="0" smtClean="0">
                <a:latin typeface="Arial "/>
              </a:rPr>
              <a:t> total </a:t>
            </a:r>
            <a:r>
              <a:rPr lang="tr-TR" sz="2000" dirty="0" err="1" smtClean="0">
                <a:latin typeface="Arial "/>
              </a:rPr>
              <a:t>number</a:t>
            </a:r>
            <a:r>
              <a:rPr lang="tr-TR" sz="2000" dirty="0" smtClean="0">
                <a:latin typeface="Arial "/>
              </a:rPr>
              <a:t> of </a:t>
            </a:r>
            <a:r>
              <a:rPr lang="tr-TR" sz="2000" dirty="0" err="1" smtClean="0">
                <a:latin typeface="Arial "/>
              </a:rPr>
              <a:t>deaths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each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year</a:t>
            </a:r>
            <a:endParaRPr lang="tr-TR" sz="20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 "/>
              </a:rPr>
              <a:t>    1.6 </a:t>
            </a:r>
            <a:r>
              <a:rPr lang="tr-TR" sz="2000" dirty="0" err="1" smtClean="0">
                <a:latin typeface="Arial "/>
              </a:rPr>
              <a:t>million</a:t>
            </a:r>
            <a:r>
              <a:rPr lang="tr-TR" sz="2000" dirty="0" smtClean="0">
                <a:latin typeface="Arial "/>
              </a:rPr>
              <a:t> (</a:t>
            </a:r>
            <a:r>
              <a:rPr lang="tr-TR" sz="2000" dirty="0" err="1" smtClean="0">
                <a:latin typeface="Arial "/>
              </a:rPr>
              <a:t>inc</a:t>
            </a:r>
            <a:r>
              <a:rPr lang="tr-TR" sz="2000" dirty="0" smtClean="0">
                <a:latin typeface="Arial "/>
              </a:rPr>
              <a:t>.</a:t>
            </a:r>
            <a:r>
              <a:rPr lang="tr-TR" sz="2000" dirty="0" err="1" smtClean="0">
                <a:latin typeface="Arial "/>
              </a:rPr>
              <a:t>murder</a:t>
            </a:r>
            <a:r>
              <a:rPr lang="tr-TR" sz="2000" dirty="0" smtClean="0">
                <a:latin typeface="Arial "/>
              </a:rPr>
              <a:t>, </a:t>
            </a:r>
            <a:r>
              <a:rPr lang="tr-TR" sz="2000" dirty="0" err="1" smtClean="0">
                <a:latin typeface="Arial "/>
              </a:rPr>
              <a:t>suicide</a:t>
            </a:r>
            <a:r>
              <a:rPr lang="tr-TR" sz="2000" dirty="0" smtClean="0">
                <a:latin typeface="Arial "/>
              </a:rPr>
              <a:t> &amp; </a:t>
            </a:r>
            <a:r>
              <a:rPr lang="tr-TR" sz="2000" dirty="0" err="1" smtClean="0">
                <a:latin typeface="Arial "/>
              </a:rPr>
              <a:t>war</a:t>
            </a:r>
            <a:r>
              <a:rPr lang="tr-TR" sz="2000" dirty="0" smtClean="0">
                <a:latin typeface="Arial "/>
              </a:rPr>
              <a:t>)</a:t>
            </a:r>
            <a:endParaRPr lang="tr-TR" sz="1800" i="1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 "/>
              </a:rPr>
              <a:t>520,000 </a:t>
            </a:r>
            <a:r>
              <a:rPr lang="tr-TR" sz="2000" dirty="0" err="1" smtClean="0">
                <a:latin typeface="Arial "/>
              </a:rPr>
              <a:t>from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homicide</a:t>
            </a:r>
            <a:r>
              <a:rPr lang="tr-TR" sz="2000" dirty="0" smtClean="0">
                <a:latin typeface="Arial "/>
              </a:rPr>
              <a:t> &amp; 310,000 </a:t>
            </a:r>
            <a:r>
              <a:rPr lang="tr-TR" sz="2000" dirty="0" err="1" smtClean="0">
                <a:latin typeface="Arial "/>
              </a:rPr>
              <a:t>from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war</a:t>
            </a:r>
            <a:endParaRPr lang="tr-TR" sz="20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 "/>
              </a:rPr>
              <a:t>Most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violence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committed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by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the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people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b="1" dirty="0" err="1" smtClean="0">
                <a:latin typeface="Arial "/>
              </a:rPr>
              <a:t>close</a:t>
            </a:r>
            <a:r>
              <a:rPr lang="tr-TR" sz="2000" b="1" dirty="0" smtClean="0">
                <a:latin typeface="Arial 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b="1" dirty="0" err="1" smtClean="0">
                <a:latin typeface="Arial "/>
              </a:rPr>
              <a:t>to</a:t>
            </a:r>
            <a:r>
              <a:rPr lang="tr-TR" sz="2000" b="1" dirty="0" smtClean="0">
                <a:latin typeface="Arial "/>
              </a:rPr>
              <a:t> us (44.4% </a:t>
            </a:r>
            <a:r>
              <a:rPr lang="tr-TR" sz="2000" dirty="0" err="1" smtClean="0">
                <a:latin typeface="Arial "/>
              </a:rPr>
              <a:t>committed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by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strangers</a:t>
            </a:r>
            <a:r>
              <a:rPr lang="tr-TR" sz="2000" dirty="0" smtClean="0">
                <a:latin typeface="Arial "/>
              </a:rPr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 "/>
              </a:rPr>
              <a:t>1.6 </a:t>
            </a:r>
            <a:r>
              <a:rPr lang="tr-TR" sz="2000" dirty="0" err="1" smtClean="0">
                <a:latin typeface="Arial "/>
              </a:rPr>
              <a:t>million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husbands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engage</a:t>
            </a:r>
            <a:r>
              <a:rPr lang="tr-TR" sz="2000" dirty="0" smtClean="0">
                <a:latin typeface="Arial "/>
              </a:rPr>
              <a:t> in severe </a:t>
            </a:r>
            <a:r>
              <a:rPr lang="tr-TR" sz="2000" dirty="0" err="1" smtClean="0">
                <a:latin typeface="Arial "/>
              </a:rPr>
              <a:t>violence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to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their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wives</a:t>
            </a:r>
            <a:endParaRPr lang="tr-TR" sz="2000" dirty="0" smtClean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 "/>
              </a:rPr>
              <a:t>Massive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reports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about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parents</a:t>
            </a:r>
            <a:r>
              <a:rPr lang="tr-TR" sz="2000" dirty="0" smtClean="0">
                <a:latin typeface="Arial "/>
              </a:rPr>
              <a:t>’ </a:t>
            </a:r>
            <a:r>
              <a:rPr lang="tr-TR" sz="2000" dirty="0" err="1" smtClean="0">
                <a:latin typeface="Arial "/>
              </a:rPr>
              <a:t>violent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acts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against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their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own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children</a:t>
            </a:r>
            <a:endParaRPr lang="en-US" sz="2000" dirty="0">
              <a:latin typeface="Arial 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 "/>
              </a:rPr>
              <a:t>In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every</a:t>
            </a:r>
            <a:r>
              <a:rPr lang="tr-TR" sz="2000" dirty="0" smtClean="0">
                <a:latin typeface="Arial "/>
              </a:rPr>
              <a:t> 36 </a:t>
            </a:r>
            <a:r>
              <a:rPr lang="tr-TR" sz="2000" dirty="0" err="1" smtClean="0">
                <a:latin typeface="Arial "/>
              </a:rPr>
              <a:t>college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women</a:t>
            </a:r>
            <a:r>
              <a:rPr lang="tr-TR" sz="2000" dirty="0" smtClean="0">
                <a:latin typeface="Arial "/>
              </a:rPr>
              <a:t> has </a:t>
            </a:r>
            <a:r>
              <a:rPr lang="tr-TR" sz="2000" dirty="0" err="1" smtClean="0">
                <a:latin typeface="Arial "/>
              </a:rPr>
              <a:t>experienced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forced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or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unwanted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sexual</a:t>
            </a:r>
            <a:r>
              <a:rPr lang="tr-TR" sz="2000" dirty="0" smtClean="0">
                <a:latin typeface="Arial "/>
              </a:rPr>
              <a:t> </a:t>
            </a:r>
            <a:r>
              <a:rPr lang="tr-TR" sz="2000" dirty="0" err="1" smtClean="0">
                <a:latin typeface="Arial "/>
              </a:rPr>
              <a:t>intercourse</a:t>
            </a:r>
            <a:r>
              <a:rPr lang="tr-TR" sz="2000" dirty="0" smtClean="0">
                <a:latin typeface="Arial "/>
              </a:rPr>
              <a:t>. </a:t>
            </a:r>
            <a:endParaRPr lang="en-US" sz="2000" dirty="0">
              <a:latin typeface="Arial "/>
            </a:endParaRPr>
          </a:p>
        </p:txBody>
      </p:sp>
      <p:pic>
        <p:nvPicPr>
          <p:cNvPr id="8" name="7 Resim" descr="070606_generic_anger_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1124744"/>
            <a:ext cx="2029722" cy="2139692"/>
          </a:xfrm>
          <a:prstGeom prst="rect">
            <a:avLst/>
          </a:prstGeom>
        </p:spPr>
      </p:pic>
      <p:pic>
        <p:nvPicPr>
          <p:cNvPr id="9" name="8 Resim" descr="chantixsuicidesideeffects1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9952" y="4832539"/>
            <a:ext cx="4248472" cy="20254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20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dirty="0" err="1" smtClean="0">
                <a:solidFill>
                  <a:srgbClr val="C00000"/>
                </a:solidFill>
              </a:rPr>
              <a:t>Alcohol</a:t>
            </a:r>
            <a:r>
              <a:rPr lang="tr-TR" sz="2000" i="1" dirty="0" smtClean="0">
                <a:solidFill>
                  <a:srgbClr val="C00000"/>
                </a:solidFill>
              </a:rPr>
              <a:t> &amp; </a:t>
            </a:r>
            <a:r>
              <a:rPr lang="tr-TR" sz="2000" i="1" dirty="0" err="1" smtClean="0">
                <a:solidFill>
                  <a:srgbClr val="C00000"/>
                </a:solidFill>
              </a:rPr>
              <a:t>Drugs</a:t>
            </a:r>
            <a:r>
              <a:rPr lang="tr-TR" sz="2000" i="1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>
                <a:solidFill>
                  <a:schemeClr val="folHlink"/>
                </a:solidFill>
              </a:rPr>
              <a:t> </a:t>
            </a:r>
            <a:r>
              <a:rPr lang="tr-TR" sz="2000" dirty="0" err="1" smtClean="0"/>
              <a:t>Alcohol</a:t>
            </a:r>
            <a:r>
              <a:rPr lang="tr-TR" sz="2000" dirty="0" smtClean="0"/>
              <a:t> &amp; </a:t>
            </a:r>
            <a:r>
              <a:rPr lang="tr-TR" sz="2000" dirty="0" err="1" smtClean="0"/>
              <a:t>drugs</a:t>
            </a:r>
            <a:r>
              <a:rPr lang="tr-TR" sz="2000" dirty="0" smtClean="0"/>
              <a:t> </a:t>
            </a:r>
            <a:r>
              <a:rPr lang="tr-TR" sz="2000" dirty="0" err="1" smtClean="0"/>
              <a:t>lead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disinhibition</a:t>
            </a:r>
            <a:r>
              <a:rPr lang="tr-TR" sz="2000" dirty="0" smtClean="0"/>
              <a:t> &amp; </a:t>
            </a:r>
            <a:r>
              <a:rPr lang="tr-TR" sz="2000" dirty="0" err="1" smtClean="0"/>
              <a:t>result</a:t>
            </a:r>
            <a:r>
              <a:rPr lang="tr-TR" sz="2000" dirty="0" smtClean="0"/>
              <a:t> in </a:t>
            </a:r>
            <a:r>
              <a:rPr lang="tr-TR" sz="2000" dirty="0" err="1" smtClean="0"/>
              <a:t>outbursts</a:t>
            </a:r>
            <a:r>
              <a:rPr lang="tr-TR" sz="2000" dirty="0" smtClean="0"/>
              <a:t> of </a:t>
            </a:r>
            <a:r>
              <a:rPr lang="tr-TR" sz="2000" dirty="0" err="1" smtClean="0"/>
              <a:t>anger</a:t>
            </a:r>
            <a:r>
              <a:rPr lang="tr-TR" sz="2000" dirty="0" smtClean="0"/>
              <a:t>.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Alcohol </a:t>
            </a:r>
            <a:r>
              <a:rPr lang="tr-TR" sz="2000" dirty="0" smtClean="0"/>
              <a:t> &amp;</a:t>
            </a:r>
            <a:r>
              <a:rPr lang="en-US" sz="2000" dirty="0" smtClean="0"/>
              <a:t> drugs (</a:t>
            </a:r>
            <a:r>
              <a:rPr lang="tr-TR" sz="2000" dirty="0" smtClean="0">
                <a:solidFill>
                  <a:srgbClr val="C00000"/>
                </a:solidFill>
              </a:rPr>
              <a:t>e.g.; </a:t>
            </a:r>
            <a:r>
              <a:rPr lang="en-US" sz="2000" dirty="0" smtClean="0"/>
              <a:t>PCP, methamphetamines, crack cocaine</a:t>
            </a:r>
            <a:r>
              <a:rPr lang="tr-TR" sz="2000" dirty="0" smtClean="0"/>
              <a:t>, but not </a:t>
            </a:r>
            <a:r>
              <a:rPr lang="tr-TR" sz="2000" dirty="0" err="1" smtClean="0"/>
              <a:t>marijuana</a:t>
            </a:r>
            <a:r>
              <a:rPr lang="en-US" sz="2000" dirty="0" smtClean="0"/>
              <a:t>)  increase violence by reducing inhibitions against it.</a:t>
            </a:r>
            <a:endParaRPr lang="tr-TR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Intoxicated</a:t>
            </a:r>
            <a:r>
              <a:rPr lang="tr-TR" sz="2000" dirty="0" smtClean="0"/>
              <a:t> </a:t>
            </a:r>
            <a:r>
              <a:rPr lang="tr-TR" sz="2000" dirty="0" err="1" smtClean="0"/>
              <a:t>offenders</a:t>
            </a:r>
            <a:r>
              <a:rPr lang="tr-TR" sz="2000" dirty="0" smtClean="0"/>
              <a:t> </a:t>
            </a:r>
            <a:r>
              <a:rPr lang="tr-TR" sz="2000" dirty="0" err="1" smtClean="0"/>
              <a:t>commit</a:t>
            </a:r>
            <a:r>
              <a:rPr lang="tr-TR" sz="2000" dirty="0" smtClean="0"/>
              <a:t> 60%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murders</a:t>
            </a:r>
            <a:r>
              <a:rPr lang="tr-TR" sz="2000" dirty="0" smtClean="0"/>
              <a:t> in U.S.A. (</a:t>
            </a:r>
            <a:r>
              <a:rPr lang="tr-TR" sz="2000" dirty="0" err="1" smtClean="0"/>
              <a:t>also</a:t>
            </a:r>
            <a:r>
              <a:rPr lang="tr-TR" sz="2000" dirty="0" smtClean="0"/>
              <a:t> </a:t>
            </a:r>
            <a:r>
              <a:rPr lang="tr-TR" sz="2000" dirty="0" err="1" smtClean="0"/>
              <a:t>rape</a:t>
            </a:r>
            <a:r>
              <a:rPr lang="tr-TR" sz="2000" dirty="0" smtClean="0"/>
              <a:t>, </a:t>
            </a:r>
            <a:r>
              <a:rPr lang="tr-TR" sz="2000" dirty="0" err="1" smtClean="0"/>
              <a:t>robbery</a:t>
            </a:r>
            <a:r>
              <a:rPr lang="tr-TR" sz="2000" dirty="0" smtClean="0"/>
              <a:t>, </a:t>
            </a:r>
            <a:r>
              <a:rPr lang="tr-TR" sz="2000" dirty="0" err="1" smtClean="0"/>
              <a:t>domestic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 &amp; </a:t>
            </a:r>
            <a:r>
              <a:rPr lang="tr-TR" sz="2000" dirty="0" err="1" smtClean="0"/>
              <a:t>child</a:t>
            </a:r>
            <a:r>
              <a:rPr lang="tr-TR" sz="2000" dirty="0" smtClean="0"/>
              <a:t> </a:t>
            </a:r>
            <a:r>
              <a:rPr lang="tr-TR" sz="2000" dirty="0" err="1" smtClean="0"/>
              <a:t>abuse</a:t>
            </a:r>
            <a:r>
              <a:rPr lang="tr-TR" sz="2000" dirty="0" smtClean="0"/>
              <a:t>)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dirty="0" err="1" smtClean="0">
                <a:solidFill>
                  <a:srgbClr val="C00000"/>
                </a:solidFill>
              </a:rPr>
              <a:t>Displaced</a:t>
            </a:r>
            <a:r>
              <a:rPr lang="tr-TR" sz="2000" i="1" dirty="0" smtClean="0">
                <a:solidFill>
                  <a:srgbClr val="C00000"/>
                </a:solidFill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</a:rPr>
              <a:t>Aggression</a:t>
            </a:r>
            <a:r>
              <a:rPr lang="tr-TR" sz="2000" i="1" dirty="0" smtClean="0">
                <a:solidFill>
                  <a:srgbClr val="C00000"/>
                </a:solidFill>
              </a:rPr>
              <a:t>:  </a:t>
            </a: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people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endParaRPr lang="tr-TR" sz="2000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r>
              <a:rPr lang="tr-TR" sz="2000" dirty="0" smtClean="0"/>
              <a:t> </a:t>
            </a:r>
            <a:r>
              <a:rPr lang="tr-TR" sz="2000" dirty="0" err="1" smtClean="0"/>
              <a:t>frustrated</a:t>
            </a:r>
            <a:r>
              <a:rPr lang="tr-TR" sz="2000" dirty="0" smtClean="0"/>
              <a:t> /</a:t>
            </a:r>
            <a:r>
              <a:rPr lang="tr-TR" sz="2000" dirty="0" err="1" smtClean="0"/>
              <a:t>annoyed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someone</a:t>
            </a:r>
            <a:r>
              <a:rPr lang="tr-TR" sz="2000" dirty="0" smtClean="0"/>
              <a:t> but </a:t>
            </a:r>
            <a:r>
              <a:rPr lang="tr-TR" sz="2000" dirty="0" err="1" smtClean="0"/>
              <a:t>unable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r>
              <a:rPr lang="tr-TR" sz="2000" dirty="0" err="1" smtClean="0"/>
              <a:t>retaliate</a:t>
            </a:r>
            <a:r>
              <a:rPr lang="tr-TR" sz="2000" dirty="0" smtClean="0"/>
              <a:t> </a:t>
            </a:r>
            <a:r>
              <a:rPr lang="tr-TR" sz="2000" dirty="0" err="1" smtClean="0"/>
              <a:t>against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person</a:t>
            </a:r>
            <a:r>
              <a:rPr lang="tr-TR" sz="2000" dirty="0" smtClean="0"/>
              <a:t> (</a:t>
            </a:r>
            <a:r>
              <a:rPr lang="tr-TR" sz="2000" dirty="0" err="1" smtClean="0"/>
              <a:t>too</a:t>
            </a:r>
            <a:r>
              <a:rPr lang="tr-TR" sz="2000" dirty="0" smtClean="0"/>
              <a:t> </a:t>
            </a:r>
            <a:r>
              <a:rPr lang="tr-TR" sz="2000" dirty="0" err="1" smtClean="0"/>
              <a:t>powerful</a:t>
            </a:r>
            <a:r>
              <a:rPr lang="tr-TR" sz="2000" dirty="0" smtClean="0"/>
              <a:t>, not </a:t>
            </a:r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r>
              <a:rPr lang="tr-TR" sz="2000" dirty="0" err="1" smtClean="0"/>
              <a:t>available</a:t>
            </a:r>
            <a:r>
              <a:rPr lang="tr-TR" sz="2000" dirty="0" smtClean="0"/>
              <a:t>)</a:t>
            </a:r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Expressing</a:t>
            </a:r>
            <a:r>
              <a:rPr lang="tr-TR" sz="2000" dirty="0" smtClean="0"/>
              <a:t> </a:t>
            </a:r>
            <a:r>
              <a:rPr lang="tr-TR" sz="2000" dirty="0" err="1" smtClean="0"/>
              <a:t>aggrassion</a:t>
            </a:r>
            <a:r>
              <a:rPr lang="tr-TR" sz="2000" dirty="0" smtClean="0"/>
              <a:t> </a:t>
            </a:r>
            <a:r>
              <a:rPr lang="tr-TR" sz="2000" dirty="0" err="1" smtClean="0"/>
              <a:t>against</a:t>
            </a:r>
            <a:r>
              <a:rPr lang="tr-TR" sz="2000" dirty="0" smtClean="0"/>
              <a:t> a </a:t>
            </a:r>
            <a:r>
              <a:rPr lang="tr-TR" sz="2000" dirty="0" err="1" smtClean="0"/>
              <a:t>target</a:t>
            </a:r>
            <a:r>
              <a:rPr lang="tr-TR" sz="2000" dirty="0" smtClean="0"/>
              <a:t> </a:t>
            </a:r>
            <a:r>
              <a:rPr lang="tr-TR" sz="2000" dirty="0" err="1" smtClean="0"/>
              <a:t>other</a:t>
            </a:r>
            <a:endParaRPr lang="tr-TR" sz="2000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r>
              <a:rPr lang="tr-TR" sz="2000" dirty="0" smtClean="0"/>
              <a:t> </a:t>
            </a:r>
            <a:r>
              <a:rPr lang="tr-TR" sz="2000" dirty="0" err="1" smtClean="0"/>
              <a:t>than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original</a:t>
            </a:r>
            <a:r>
              <a:rPr lang="tr-TR" sz="2000" dirty="0" smtClean="0"/>
              <a:t> </a:t>
            </a:r>
            <a:r>
              <a:rPr lang="tr-TR" sz="2000" dirty="0" err="1" smtClean="0"/>
              <a:t>source</a:t>
            </a:r>
            <a:r>
              <a:rPr lang="tr-TR" sz="2000" dirty="0" smtClean="0"/>
              <a:t> of </a:t>
            </a:r>
            <a:r>
              <a:rPr lang="tr-TR" sz="2000" dirty="0" err="1" smtClean="0"/>
              <a:t>attack</a:t>
            </a:r>
            <a:r>
              <a:rPr lang="tr-TR" sz="2000" dirty="0" smtClean="0"/>
              <a:t>, </a:t>
            </a:r>
            <a:r>
              <a:rPr lang="tr-TR" sz="2000" dirty="0" err="1" smtClean="0"/>
              <a:t>usually</a:t>
            </a:r>
            <a:r>
              <a:rPr lang="tr-TR" sz="2000" dirty="0" smtClean="0"/>
              <a:t> a </a:t>
            </a:r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r>
              <a:rPr lang="tr-TR" sz="2000" dirty="0" smtClean="0"/>
              <a:t>safer </a:t>
            </a:r>
            <a:r>
              <a:rPr lang="tr-TR" sz="2000" dirty="0" err="1" smtClean="0"/>
              <a:t>target</a:t>
            </a:r>
            <a:r>
              <a:rPr lang="tr-TR" sz="2000" dirty="0" smtClean="0"/>
              <a:t>.</a:t>
            </a:r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r>
              <a:rPr lang="tr-TR" sz="2000" dirty="0" smtClean="0"/>
              <a:t> </a:t>
            </a:r>
            <a:r>
              <a:rPr lang="tr-TR" sz="1800" dirty="0" err="1" smtClean="0">
                <a:solidFill>
                  <a:srgbClr val="C00000"/>
                </a:solidFill>
              </a:rPr>
              <a:t>Ex</a:t>
            </a:r>
            <a:r>
              <a:rPr lang="tr-TR" sz="1800" dirty="0" smtClean="0">
                <a:solidFill>
                  <a:srgbClr val="C00000"/>
                </a:solidFill>
              </a:rPr>
              <a:t>: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child</a:t>
            </a:r>
            <a:r>
              <a:rPr lang="tr-TR" sz="1800" dirty="0" smtClean="0"/>
              <a:t> </a:t>
            </a:r>
            <a:r>
              <a:rPr lang="tr-TR" sz="1800" dirty="0" err="1" smtClean="0"/>
              <a:t>frustrated</a:t>
            </a:r>
            <a:r>
              <a:rPr lang="tr-TR" sz="1800" dirty="0" smtClean="0"/>
              <a:t> </a:t>
            </a:r>
            <a:r>
              <a:rPr lang="tr-TR" sz="1800" dirty="0" err="1" smtClean="0"/>
              <a:t>by</a:t>
            </a:r>
            <a:r>
              <a:rPr lang="tr-TR" sz="1800" dirty="0" smtClean="0"/>
              <a:t> </a:t>
            </a:r>
            <a:r>
              <a:rPr lang="tr-TR" sz="1800" dirty="0" err="1" smtClean="0"/>
              <a:t>parents</a:t>
            </a:r>
            <a:r>
              <a:rPr lang="tr-TR" sz="1800" dirty="0" smtClean="0"/>
              <a:t> </a:t>
            </a:r>
            <a:r>
              <a:rPr lang="tr-TR" sz="1800" dirty="0" err="1" smtClean="0"/>
              <a:t>pour</a:t>
            </a:r>
            <a:r>
              <a:rPr lang="tr-TR" sz="1800" dirty="0" smtClean="0"/>
              <a:t> her </a:t>
            </a:r>
            <a:r>
              <a:rPr lang="tr-TR" sz="1800" dirty="0" err="1" smtClean="0"/>
              <a:t>milk</a:t>
            </a:r>
            <a:r>
              <a:rPr lang="tr-TR" sz="1800" dirty="0" smtClean="0"/>
              <a:t> on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dog</a:t>
            </a:r>
            <a:endParaRPr lang="tr-TR" sz="1800" dirty="0" smtClean="0"/>
          </a:p>
          <a:p>
            <a:pPr marL="425450" lvl="1" indent="-342900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The more similar a target is to the original source, the stronger the aggressive impulse</a:t>
            </a:r>
            <a:r>
              <a:rPr lang="tr-TR" sz="2000" dirty="0" smtClean="0"/>
              <a:t> (</a:t>
            </a:r>
            <a:r>
              <a:rPr lang="tr-TR" sz="2000" dirty="0" err="1" smtClean="0"/>
              <a:t>should</a:t>
            </a:r>
            <a:r>
              <a:rPr lang="tr-TR" sz="2000" dirty="0" smtClean="0"/>
              <a:t> be </a:t>
            </a:r>
            <a:r>
              <a:rPr lang="tr-TR" sz="2000" dirty="0" err="1" smtClean="0"/>
              <a:t>weak</a:t>
            </a:r>
            <a:r>
              <a:rPr lang="tr-TR" sz="2000" dirty="0" smtClean="0"/>
              <a:t> &amp; </a:t>
            </a:r>
            <a:r>
              <a:rPr lang="tr-TR" sz="2000" dirty="0" err="1" smtClean="0"/>
              <a:t>less</a:t>
            </a:r>
            <a:r>
              <a:rPr lang="tr-TR" sz="2000" dirty="0" smtClean="0"/>
              <a:t> </a:t>
            </a:r>
            <a:r>
              <a:rPr lang="tr-TR" sz="2000" dirty="0" err="1" smtClean="0"/>
              <a:t>dangerous</a:t>
            </a:r>
            <a:r>
              <a:rPr lang="tr-TR" sz="2000" dirty="0" smtClean="0"/>
              <a:t>)</a:t>
            </a:r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1800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b="1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endParaRPr lang="en-US" sz="2000" i="1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dirty="0" smtClean="0"/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 fontScale="90000"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Reduction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7" name="6 Resim" descr="indi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76256" y="2564904"/>
            <a:ext cx="1980728" cy="2844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21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dirty="0" err="1" smtClean="0">
                <a:solidFill>
                  <a:srgbClr val="C00000"/>
                </a:solidFill>
              </a:rPr>
              <a:t>Catharsis</a:t>
            </a:r>
            <a:r>
              <a:rPr lang="tr-TR" sz="2000" i="1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>
                <a:solidFill>
                  <a:schemeClr val="folHlink"/>
                </a:solidFill>
              </a:rPr>
              <a:t> </a:t>
            </a: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anger</a:t>
            </a:r>
            <a:r>
              <a:rPr lang="tr-TR" sz="2000" dirty="0" smtClean="0"/>
              <a:t> is </a:t>
            </a:r>
            <a:r>
              <a:rPr lang="tr-TR" sz="2000" dirty="0" err="1" smtClean="0"/>
              <a:t>released</a:t>
            </a:r>
            <a:r>
              <a:rPr lang="tr-TR" sz="2000" dirty="0" smtClean="0"/>
              <a:t>,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chance</a:t>
            </a:r>
            <a:r>
              <a:rPr lang="tr-TR" sz="2000" dirty="0" smtClean="0"/>
              <a:t> of </a:t>
            </a:r>
            <a:r>
              <a:rPr lang="tr-TR" sz="2000" dirty="0" err="1" smtClean="0"/>
              <a:t>further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 </a:t>
            </a:r>
            <a:r>
              <a:rPr lang="tr-TR" sz="2000" dirty="0" err="1" smtClean="0"/>
              <a:t>may</a:t>
            </a:r>
            <a:r>
              <a:rPr lang="tr-TR" sz="2000" dirty="0" smtClean="0"/>
              <a:t> be </a:t>
            </a:r>
            <a:r>
              <a:rPr lang="tr-TR" sz="2000" dirty="0" err="1" smtClean="0"/>
              <a:t>reduced</a:t>
            </a:r>
            <a:r>
              <a:rPr lang="tr-TR" sz="2000" dirty="0" smtClean="0"/>
              <a:t>.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Freud’s idea that the release of anger would reduce subsequent aggression.</a:t>
            </a:r>
            <a:endParaRPr lang="tr-TR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Successful</a:t>
            </a:r>
            <a:r>
              <a:rPr lang="tr-TR" sz="2000" dirty="0" smtClean="0"/>
              <a:t> in </a:t>
            </a:r>
            <a:r>
              <a:rPr lang="tr-TR" sz="2000" dirty="0" err="1" smtClean="0"/>
              <a:t>reducing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 </a:t>
            </a:r>
            <a:r>
              <a:rPr lang="tr-TR" sz="2000" dirty="0" err="1" smtClean="0"/>
              <a:t>when</a:t>
            </a:r>
            <a:r>
              <a:rPr lang="tr-TR" sz="2000" dirty="0" smtClean="0"/>
              <a:t> an </a:t>
            </a:r>
            <a:r>
              <a:rPr lang="tr-TR" sz="2000" dirty="0" err="1" smtClean="0"/>
              <a:t>angry</a:t>
            </a:r>
            <a:r>
              <a:rPr lang="tr-TR" sz="2000" dirty="0" smtClean="0"/>
              <a:t> </a:t>
            </a:r>
            <a:r>
              <a:rPr lang="tr-TR" sz="2000" dirty="0" err="1" smtClean="0"/>
              <a:t>person</a:t>
            </a:r>
            <a:r>
              <a:rPr lang="tr-TR" sz="2000" dirty="0" smtClean="0"/>
              <a:t> </a:t>
            </a:r>
            <a:r>
              <a:rPr lang="tr-TR" sz="2000" dirty="0" err="1" smtClean="0"/>
              <a:t>expresses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anger</a:t>
            </a:r>
            <a:r>
              <a:rPr lang="tr-TR" sz="2000" dirty="0" smtClean="0"/>
              <a:t> </a:t>
            </a:r>
            <a:r>
              <a:rPr lang="tr-TR" sz="2000" dirty="0" err="1" smtClean="0"/>
              <a:t>directly</a:t>
            </a:r>
            <a:r>
              <a:rPr lang="tr-TR" sz="2000" dirty="0" smtClean="0"/>
              <a:t> </a:t>
            </a:r>
            <a:r>
              <a:rPr lang="tr-TR" sz="2000" dirty="0" err="1" smtClean="0"/>
              <a:t>against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frustrator</a:t>
            </a:r>
            <a:endParaRPr lang="tr-TR" sz="2000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But under many conditions, catharsis may actually </a:t>
            </a:r>
            <a:r>
              <a:rPr lang="en-US" sz="2000" i="1" dirty="0" smtClean="0"/>
              <a:t>increase</a:t>
            </a:r>
            <a:r>
              <a:rPr lang="en-US" sz="2000" dirty="0" smtClean="0"/>
              <a:t> aggression</a:t>
            </a:r>
            <a:endParaRPr lang="tr-TR" sz="2000" dirty="0" smtClean="0"/>
          </a:p>
          <a:p>
            <a:pPr marL="365125" lvl="1" indent="-282575">
              <a:lnSpc>
                <a:spcPct val="90000"/>
              </a:lnSpc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b="1" dirty="0" smtClean="0"/>
              <a:t>    </a:t>
            </a:r>
            <a:r>
              <a:rPr lang="tr-TR" sz="1800" dirty="0" smtClean="0"/>
              <a:t>(</a:t>
            </a:r>
            <a:r>
              <a:rPr lang="tr-TR" sz="1800" dirty="0" err="1" smtClean="0"/>
              <a:t>once</a:t>
            </a:r>
            <a:r>
              <a:rPr lang="tr-TR" sz="1800" dirty="0" smtClean="0"/>
              <a:t> </a:t>
            </a:r>
            <a:r>
              <a:rPr lang="tr-TR" sz="1800" dirty="0" err="1" smtClean="0"/>
              <a:t>released</a:t>
            </a:r>
            <a:r>
              <a:rPr lang="tr-TR" sz="1800" dirty="0" smtClean="0"/>
              <a:t> </a:t>
            </a:r>
            <a:r>
              <a:rPr lang="tr-TR" sz="1800" dirty="0" err="1" smtClean="0"/>
              <a:t>we</a:t>
            </a:r>
            <a:r>
              <a:rPr lang="tr-TR" sz="1800" dirty="0" smtClean="0"/>
              <a:t> </a:t>
            </a:r>
            <a:r>
              <a:rPr lang="tr-TR" sz="1800" dirty="0" err="1" smtClean="0"/>
              <a:t>may</a:t>
            </a:r>
            <a:r>
              <a:rPr lang="tr-TR" sz="1800" dirty="0" smtClean="0"/>
              <a:t> </a:t>
            </a:r>
            <a:r>
              <a:rPr lang="tr-TR" sz="1800" dirty="0" err="1" smtClean="0"/>
              <a:t>relax</a:t>
            </a:r>
            <a:r>
              <a:rPr lang="tr-TR" sz="1800" dirty="0" smtClean="0"/>
              <a:t> </a:t>
            </a:r>
            <a:r>
              <a:rPr lang="tr-TR" sz="1800" dirty="0" err="1" smtClean="0"/>
              <a:t>our</a:t>
            </a:r>
            <a:r>
              <a:rPr lang="tr-TR" sz="1800" dirty="0" smtClean="0"/>
              <a:t> </a:t>
            </a:r>
            <a:r>
              <a:rPr lang="tr-TR" sz="1800" dirty="0" err="1" smtClean="0"/>
              <a:t>inhibitions</a:t>
            </a:r>
            <a:r>
              <a:rPr lang="tr-TR" sz="1800" dirty="0" smtClean="0"/>
              <a:t> </a:t>
            </a:r>
            <a:r>
              <a:rPr lang="tr-TR" sz="1800" dirty="0" err="1" smtClean="0"/>
              <a:t>about</a:t>
            </a:r>
            <a:r>
              <a:rPr lang="tr-TR" sz="1800" dirty="0" smtClean="0"/>
              <a:t> </a:t>
            </a:r>
            <a:r>
              <a:rPr lang="tr-TR" sz="1800" dirty="0" err="1" smtClean="0"/>
              <a:t>expressing</a:t>
            </a:r>
            <a:r>
              <a:rPr lang="tr-TR" sz="1800" dirty="0" smtClean="0"/>
              <a:t> </a:t>
            </a:r>
            <a:r>
              <a:rPr lang="tr-TR" sz="1800" dirty="0" err="1" smtClean="0"/>
              <a:t>hostility</a:t>
            </a:r>
            <a:r>
              <a:rPr lang="tr-TR" sz="1800" dirty="0" smtClean="0"/>
              <a:t> in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future</a:t>
            </a:r>
            <a:r>
              <a:rPr lang="tr-TR" sz="1800" dirty="0" smtClean="0"/>
              <a:t>)</a:t>
            </a:r>
            <a:endParaRPr lang="en-US" sz="1800" dirty="0" smtClean="0"/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 fontScale="90000"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Reduction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8" name="7 Resim" descr="indir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3645024"/>
            <a:ext cx="3472805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22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 algn="ctr"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Does watching violent programming have an effect on aggressive behavior?</a:t>
            </a: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Theories </a:t>
            </a:r>
            <a:r>
              <a:rPr lang="tr-TR" sz="2000" dirty="0" err="1" smtClean="0"/>
              <a:t>aim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explain</a:t>
            </a:r>
            <a:r>
              <a:rPr lang="tr-TR" sz="2000" dirty="0" smtClean="0"/>
              <a:t> </a:t>
            </a:r>
            <a:r>
              <a:rPr lang="tr-TR" sz="2000" dirty="0" err="1" smtClean="0"/>
              <a:t>how</a:t>
            </a:r>
            <a:r>
              <a:rPr lang="tr-TR" sz="2000" dirty="0" smtClean="0"/>
              <a:t> &amp; </a:t>
            </a:r>
            <a:r>
              <a:rPr lang="tr-TR" sz="2000" dirty="0" err="1" smtClean="0"/>
              <a:t>why</a:t>
            </a:r>
            <a:r>
              <a:rPr lang="tr-TR" sz="2000" dirty="0" smtClean="0"/>
              <a:t> </a:t>
            </a:r>
            <a:r>
              <a:rPr lang="tr-TR" sz="2000" dirty="0" err="1" smtClean="0"/>
              <a:t>media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 </a:t>
            </a:r>
            <a:r>
              <a:rPr lang="tr-TR" sz="2000" dirty="0" err="1" smtClean="0"/>
              <a:t>affects</a:t>
            </a:r>
            <a:r>
              <a:rPr lang="tr-TR" sz="2000" dirty="0" smtClean="0"/>
              <a:t> </a:t>
            </a:r>
            <a:r>
              <a:rPr lang="tr-TR" sz="2000" dirty="0" err="1" smtClean="0"/>
              <a:t>beh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Learning theory </a:t>
            </a:r>
            <a:r>
              <a:rPr lang="tr-TR" sz="2000" dirty="0" smtClean="0">
                <a:solidFill>
                  <a:srgbClr val="002060"/>
                </a:solidFill>
              </a:rPr>
              <a:t>– </a:t>
            </a:r>
            <a:r>
              <a:rPr lang="tr-TR" sz="2000" dirty="0" err="1" smtClean="0"/>
              <a:t>observing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aggressive</a:t>
            </a:r>
            <a:r>
              <a:rPr lang="tr-TR" sz="2000" dirty="0" smtClean="0"/>
              <a:t> </a:t>
            </a:r>
            <a:r>
              <a:rPr lang="tr-TR" sz="2000" dirty="0" err="1" smtClean="0"/>
              <a:t>models</a:t>
            </a:r>
            <a:r>
              <a:rPr lang="tr-TR" sz="2000" dirty="0" smtClean="0"/>
              <a:t> </a:t>
            </a:r>
            <a:r>
              <a:rPr lang="tr-TR" sz="2000" dirty="0" err="1" smtClean="0"/>
              <a:t>teaches</a:t>
            </a:r>
            <a:r>
              <a:rPr lang="tr-TR" sz="2000" dirty="0" smtClean="0"/>
              <a:t> </a:t>
            </a:r>
            <a:r>
              <a:rPr lang="tr-TR" sz="2000" dirty="0" err="1" smtClean="0"/>
              <a:t>children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behave</a:t>
            </a:r>
            <a:r>
              <a:rPr lang="tr-TR" sz="2000" dirty="0" smtClean="0"/>
              <a:t> </a:t>
            </a:r>
            <a:r>
              <a:rPr lang="tr-TR" sz="2000" dirty="0" err="1" smtClean="0"/>
              <a:t>violently</a:t>
            </a:r>
            <a:r>
              <a:rPr lang="tr-TR" sz="2000" dirty="0" smtClean="0"/>
              <a:t> </a:t>
            </a:r>
            <a:r>
              <a:rPr lang="tr-TR" sz="2000" dirty="0" err="1" smtClean="0"/>
              <a:t>through</a:t>
            </a:r>
            <a:r>
              <a:rPr lang="tr-TR" sz="2000" dirty="0" smtClean="0"/>
              <a:t> </a:t>
            </a:r>
            <a:r>
              <a:rPr lang="tr-TR" sz="2000" dirty="0" err="1" smtClean="0"/>
              <a:t>imitation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Cognitive theories</a:t>
            </a:r>
            <a:r>
              <a:rPr lang="tr-TR" sz="2000" dirty="0" smtClean="0">
                <a:solidFill>
                  <a:srgbClr val="002060"/>
                </a:solidFill>
              </a:rPr>
              <a:t>- 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/>
              <a:t>children could learn aggressive scripts </a:t>
            </a:r>
            <a:r>
              <a:rPr lang="tr-TR" sz="2000" dirty="0" smtClean="0"/>
              <a:t>&amp; </a:t>
            </a:r>
            <a:r>
              <a:rPr lang="en-US" sz="2000" dirty="0" smtClean="0"/>
              <a:t>be over-quick to respond aggressively to minor insults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/>
              <a:t>     </a:t>
            </a:r>
            <a:r>
              <a:rPr lang="tr-TR" sz="1800" dirty="0" err="1" smtClean="0">
                <a:solidFill>
                  <a:srgbClr val="C00000"/>
                </a:solidFill>
              </a:rPr>
              <a:t>Ex</a:t>
            </a:r>
            <a:r>
              <a:rPr lang="tr-TR" sz="1800" dirty="0" smtClean="0">
                <a:solidFill>
                  <a:srgbClr val="C00000"/>
                </a:solidFill>
              </a:rPr>
              <a:t>: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bad</a:t>
            </a:r>
            <a:r>
              <a:rPr lang="tr-TR" sz="1800" dirty="0" smtClean="0"/>
              <a:t> </a:t>
            </a:r>
            <a:r>
              <a:rPr lang="tr-TR" sz="1800" dirty="0" err="1" smtClean="0"/>
              <a:t>guy</a:t>
            </a:r>
            <a:r>
              <a:rPr lang="tr-TR" sz="1800" dirty="0" smtClean="0"/>
              <a:t> </a:t>
            </a:r>
            <a:r>
              <a:rPr lang="tr-TR" sz="1800" dirty="0" err="1" smtClean="0"/>
              <a:t>provokes</a:t>
            </a:r>
            <a:r>
              <a:rPr lang="tr-TR" sz="1800" dirty="0" smtClean="0"/>
              <a:t>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good</a:t>
            </a:r>
            <a:r>
              <a:rPr lang="tr-TR" sz="1800" dirty="0" smtClean="0"/>
              <a:t> </a:t>
            </a:r>
            <a:r>
              <a:rPr lang="tr-TR" sz="1800" dirty="0" err="1" smtClean="0"/>
              <a:t>guy</a:t>
            </a:r>
            <a:r>
              <a:rPr lang="tr-TR" sz="1800" dirty="0" smtClean="0"/>
              <a:t> &amp;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good</a:t>
            </a:r>
            <a:r>
              <a:rPr lang="tr-TR" sz="1800" dirty="0" smtClean="0"/>
              <a:t> </a:t>
            </a:r>
            <a:r>
              <a:rPr lang="tr-TR" sz="1800" dirty="0" err="1" smtClean="0"/>
              <a:t>guy</a:t>
            </a:r>
            <a:r>
              <a:rPr lang="tr-TR" sz="1800" dirty="0" smtClean="0"/>
              <a:t> </a:t>
            </a:r>
            <a:r>
              <a:rPr lang="tr-TR" sz="1800" dirty="0" err="1" smtClean="0"/>
              <a:t>retaliates</a:t>
            </a:r>
            <a:r>
              <a:rPr lang="tr-TR" sz="18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Ind</a:t>
            </a:r>
            <a:r>
              <a:rPr lang="tr-TR" sz="2000" dirty="0" smtClean="0"/>
              <a:t>.s </a:t>
            </a:r>
            <a:r>
              <a:rPr lang="tr-TR" sz="2000" dirty="0" err="1" smtClean="0"/>
              <a:t>who</a:t>
            </a:r>
            <a:r>
              <a:rPr lang="tr-TR" sz="2000" dirty="0" smtClean="0"/>
              <a:t> </a:t>
            </a:r>
            <a:r>
              <a:rPr lang="tr-TR" sz="2000" dirty="0" err="1" smtClean="0"/>
              <a:t>have</a:t>
            </a:r>
            <a:r>
              <a:rPr lang="tr-TR" sz="2000" dirty="0" smtClean="0"/>
              <a:t> a </a:t>
            </a:r>
            <a:r>
              <a:rPr lang="tr-TR" sz="2000" dirty="0" err="1" smtClean="0"/>
              <a:t>predisposition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be </a:t>
            </a:r>
            <a:r>
              <a:rPr lang="tr-TR" sz="2000" dirty="0" err="1" smtClean="0"/>
              <a:t>aggressive</a:t>
            </a:r>
            <a:r>
              <a:rPr lang="tr-TR" sz="2000" dirty="0" smtClean="0"/>
              <a:t> </a:t>
            </a:r>
            <a:r>
              <a:rPr lang="tr-TR" sz="2000" dirty="0" err="1" smtClean="0"/>
              <a:t>especially</a:t>
            </a:r>
            <a:r>
              <a:rPr lang="tr-TR" sz="2000" dirty="0" smtClean="0"/>
              <a:t> </a:t>
            </a:r>
            <a:r>
              <a:rPr lang="tr-TR" sz="2000" dirty="0" err="1" smtClean="0"/>
              <a:t>affected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such</a:t>
            </a:r>
            <a:r>
              <a:rPr lang="tr-TR" sz="2000" dirty="0" smtClean="0"/>
              <a:t> </a:t>
            </a:r>
            <a:r>
              <a:rPr lang="tr-TR" sz="2000" dirty="0" err="1" smtClean="0"/>
              <a:t>exposure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media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Much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 in </a:t>
            </a:r>
            <a:r>
              <a:rPr lang="tr-TR" sz="2000" dirty="0" err="1" smtClean="0"/>
              <a:t>media</a:t>
            </a:r>
            <a:r>
              <a:rPr lang="tr-TR" sz="2000" dirty="0" smtClean="0"/>
              <a:t> </a:t>
            </a:r>
            <a:r>
              <a:rPr lang="tr-TR" sz="2000" dirty="0" err="1" smtClean="0"/>
              <a:t>rewarded</a:t>
            </a:r>
            <a:r>
              <a:rPr lang="tr-TR" sz="2000" dirty="0" smtClean="0"/>
              <a:t>- </a:t>
            </a:r>
            <a:r>
              <a:rPr lang="tr-TR" sz="2000" dirty="0" err="1" smtClean="0"/>
              <a:t>sends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message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learned</a:t>
            </a:r>
            <a:r>
              <a:rPr lang="tr-TR" sz="2000" dirty="0" smtClean="0"/>
              <a:t> </a:t>
            </a:r>
            <a:r>
              <a:rPr lang="tr-TR" sz="2000" dirty="0" err="1" smtClean="0"/>
              <a:t>inhibitions</a:t>
            </a:r>
            <a:r>
              <a:rPr lang="tr-TR" sz="2000" dirty="0" smtClean="0"/>
              <a:t> </a:t>
            </a:r>
            <a:r>
              <a:rPr lang="tr-TR" sz="2000" dirty="0" err="1" smtClean="0"/>
              <a:t>should</a:t>
            </a:r>
            <a:r>
              <a:rPr lang="tr-TR" sz="2000" dirty="0" smtClean="0"/>
              <a:t> be set aside.</a:t>
            </a:r>
            <a:endParaRPr lang="en-US" sz="2000" dirty="0" smtClean="0"/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Media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7" name="6 Resim" descr="indir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1340768"/>
            <a:ext cx="3528392" cy="1728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23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Media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043608" y="620688"/>
            <a:ext cx="792088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002060"/>
                </a:solidFill>
              </a:rPr>
              <a:t>What does research actually find about the effects of media violence?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Laboratory Experiments</a:t>
            </a:r>
            <a:r>
              <a:rPr lang="tr-TR" sz="2000" dirty="0" smtClean="0">
                <a:solidFill>
                  <a:srgbClr val="C00000"/>
                </a:solidFill>
              </a:rPr>
              <a:t>:</a:t>
            </a:r>
            <a:endParaRPr lang="en-US" sz="2000" dirty="0" smtClean="0">
              <a:solidFill>
                <a:srgbClr val="C00000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G</a:t>
            </a:r>
            <a:r>
              <a:rPr lang="en-US" sz="2000" dirty="0" err="1" smtClean="0"/>
              <a:t>enerally</a:t>
            </a:r>
            <a:r>
              <a:rPr lang="en-US" sz="2000" dirty="0" smtClean="0"/>
              <a:t> observing televised aggression increases aggressive behavior</a:t>
            </a:r>
            <a:endParaRPr lang="tr-TR" sz="2000" dirty="0" smtClean="0"/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/>
              <a:t>  </a:t>
            </a:r>
            <a:r>
              <a:rPr lang="tr-TR" dirty="0" err="1" smtClean="0">
                <a:solidFill>
                  <a:srgbClr val="002060"/>
                </a:solidFill>
              </a:rPr>
              <a:t>Berkowitz</a:t>
            </a:r>
            <a:r>
              <a:rPr lang="tr-TR" dirty="0" smtClean="0">
                <a:solidFill>
                  <a:srgbClr val="002060"/>
                </a:solidFill>
              </a:rPr>
              <a:t> (1974); </a:t>
            </a:r>
            <a:r>
              <a:rPr lang="tr-TR" dirty="0" err="1" smtClean="0"/>
              <a:t>Showed</a:t>
            </a:r>
            <a:r>
              <a:rPr lang="tr-TR" dirty="0" smtClean="0"/>
              <a:t> a </a:t>
            </a:r>
            <a:r>
              <a:rPr lang="tr-TR" dirty="0" err="1" smtClean="0"/>
              <a:t>brief</a:t>
            </a:r>
            <a:r>
              <a:rPr lang="tr-TR" dirty="0" smtClean="0"/>
              <a:t> film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violent</a:t>
            </a:r>
            <a:r>
              <a:rPr lang="tr-TR" dirty="0" smtClean="0"/>
              <a:t> </a:t>
            </a:r>
            <a:r>
              <a:rPr lang="tr-TR" dirty="0" err="1" smtClean="0"/>
              <a:t>physical</a:t>
            </a:r>
            <a:r>
              <a:rPr lang="tr-TR" dirty="0" smtClean="0"/>
              <a:t> </a:t>
            </a:r>
            <a:r>
              <a:rPr lang="tr-TR" dirty="0" err="1" smtClean="0"/>
              <a:t>aggression</a:t>
            </a:r>
            <a:r>
              <a:rPr lang="tr-TR" dirty="0" smtClean="0"/>
              <a:t> </a:t>
            </a:r>
            <a:r>
              <a:rPr lang="tr-TR" i="1" dirty="0" smtClean="0"/>
              <a:t>(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Champion</a:t>
            </a:r>
            <a:r>
              <a:rPr lang="tr-TR" i="1" dirty="0" smtClean="0"/>
              <a:t>- </a:t>
            </a:r>
            <a:r>
              <a:rPr lang="tr-TR" i="1" dirty="0" err="1" smtClean="0"/>
              <a:t>Kirk</a:t>
            </a:r>
            <a:r>
              <a:rPr lang="tr-TR" i="1" dirty="0" smtClean="0"/>
              <a:t> </a:t>
            </a:r>
            <a:r>
              <a:rPr lang="tr-TR" i="1" dirty="0" err="1" smtClean="0"/>
              <a:t>Douglas</a:t>
            </a:r>
            <a:r>
              <a:rPr lang="tr-TR" i="1" dirty="0" smtClean="0"/>
              <a:t>)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tr-TR" dirty="0" smtClean="0"/>
              <a:t>-   </a:t>
            </a:r>
            <a:r>
              <a:rPr lang="tr-TR" dirty="0" err="1" smtClean="0"/>
              <a:t>Participants</a:t>
            </a:r>
            <a:r>
              <a:rPr lang="tr-TR" dirty="0" smtClean="0"/>
              <a:t>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oppurtunity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give</a:t>
            </a:r>
            <a:r>
              <a:rPr lang="tr-TR" dirty="0" smtClean="0"/>
              <a:t> </a:t>
            </a:r>
            <a:r>
              <a:rPr lang="tr-TR" dirty="0" err="1" smtClean="0"/>
              <a:t>electrick</a:t>
            </a:r>
            <a:r>
              <a:rPr lang="tr-TR" dirty="0" smtClean="0"/>
              <a:t> </a:t>
            </a:r>
            <a:r>
              <a:rPr lang="tr-TR" dirty="0" err="1" smtClean="0"/>
              <a:t>shocks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confederate</a:t>
            </a:r>
            <a:endParaRPr lang="tr-TR" dirty="0" smtClean="0"/>
          </a:p>
          <a:p>
            <a:pPr>
              <a:buClr>
                <a:schemeClr val="accent4">
                  <a:lumMod val="50000"/>
                </a:schemeClr>
              </a:buClr>
              <a:buFontTx/>
              <a:buChar char="-"/>
            </a:pPr>
            <a:r>
              <a:rPr lang="tr-TR" dirty="0" smtClean="0"/>
              <a:t> 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viewed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violent</a:t>
            </a:r>
            <a:r>
              <a:rPr lang="tr-TR" dirty="0" smtClean="0"/>
              <a:t> film </a:t>
            </a:r>
            <a:r>
              <a:rPr lang="tr-TR" dirty="0" err="1" smtClean="0"/>
              <a:t>gave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shocks</a:t>
            </a:r>
            <a:r>
              <a:rPr lang="tr-TR" sz="2000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C</a:t>
            </a:r>
            <a:r>
              <a:rPr lang="en-US" sz="2000" dirty="0" err="1" smtClean="0"/>
              <a:t>ausal</a:t>
            </a:r>
            <a:r>
              <a:rPr lang="en-US" sz="2000" dirty="0" smtClean="0"/>
              <a:t> mechanism may be that TV violence </a:t>
            </a:r>
            <a:r>
              <a:rPr lang="en-US" sz="2000" b="1" i="1" dirty="0" smtClean="0"/>
              <a:t>primes</a:t>
            </a:r>
            <a:r>
              <a:rPr lang="en-US" sz="2000" b="1" dirty="0" smtClean="0"/>
              <a:t> </a:t>
            </a:r>
            <a:r>
              <a:rPr lang="en-US" sz="2000" dirty="0" smtClean="0"/>
              <a:t>aggression-related material in memory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dirty="0" err="1" smtClean="0">
                <a:solidFill>
                  <a:srgbClr val="002060"/>
                </a:solidFill>
              </a:rPr>
              <a:t>Bushman</a:t>
            </a:r>
            <a:r>
              <a:rPr lang="tr-TR" dirty="0" smtClean="0">
                <a:solidFill>
                  <a:srgbClr val="002060"/>
                </a:solidFill>
              </a:rPr>
              <a:t>(1974); </a:t>
            </a:r>
            <a:r>
              <a:rPr lang="tr-TR" dirty="0" err="1" smtClean="0"/>
              <a:t>partcipants</a:t>
            </a:r>
            <a:r>
              <a:rPr lang="tr-TR" dirty="0" smtClean="0"/>
              <a:t> </a:t>
            </a:r>
            <a:r>
              <a:rPr lang="tr-TR" dirty="0" err="1" smtClean="0"/>
              <a:t>viewed</a:t>
            </a:r>
            <a:r>
              <a:rPr lang="tr-TR" dirty="0" smtClean="0"/>
              <a:t> </a:t>
            </a:r>
            <a:r>
              <a:rPr lang="tr-TR" dirty="0" err="1" smtClean="0"/>
              <a:t>either</a:t>
            </a:r>
            <a:r>
              <a:rPr lang="tr-TR" dirty="0" smtClean="0"/>
              <a:t> </a:t>
            </a:r>
            <a:r>
              <a:rPr lang="tr-TR" dirty="0" err="1" smtClean="0"/>
              <a:t>violent</a:t>
            </a:r>
            <a:r>
              <a:rPr lang="tr-TR" dirty="0" smtClean="0"/>
              <a:t>/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violent</a:t>
            </a:r>
            <a:r>
              <a:rPr lang="tr-TR" dirty="0" smtClean="0"/>
              <a:t> film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tr-TR" dirty="0" smtClean="0"/>
              <a:t> -  </a:t>
            </a:r>
            <a:r>
              <a:rPr lang="tr-TR" dirty="0" err="1" smtClean="0"/>
              <a:t>Participants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had </a:t>
            </a:r>
            <a:r>
              <a:rPr lang="tr-TR" dirty="0" err="1" smtClean="0"/>
              <a:t>seen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violent</a:t>
            </a:r>
            <a:r>
              <a:rPr lang="tr-TR" dirty="0" smtClean="0"/>
              <a:t> film had </a:t>
            </a:r>
            <a:r>
              <a:rPr lang="tr-TR" dirty="0" err="1" smtClean="0"/>
              <a:t>faster</a:t>
            </a:r>
            <a:r>
              <a:rPr lang="tr-TR" dirty="0" smtClean="0"/>
              <a:t> </a:t>
            </a:r>
            <a:r>
              <a:rPr lang="tr-TR" dirty="0" err="1" smtClean="0"/>
              <a:t>reaction</a:t>
            </a:r>
            <a:r>
              <a:rPr lang="tr-TR" dirty="0" smtClean="0"/>
              <a:t> time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aggressive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err="1" smtClean="0"/>
              <a:t>Once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associations</a:t>
            </a:r>
            <a:r>
              <a:rPr lang="tr-TR" sz="2000" dirty="0" smtClean="0"/>
              <a:t> </a:t>
            </a:r>
            <a:r>
              <a:rPr lang="tr-TR" sz="2000" dirty="0" err="1" smtClean="0"/>
              <a:t>activated</a:t>
            </a:r>
            <a:r>
              <a:rPr lang="tr-TR" sz="2000" dirty="0" smtClean="0"/>
              <a:t>, </a:t>
            </a:r>
            <a:r>
              <a:rPr lang="tr-TR" sz="2000" dirty="0" err="1" smtClean="0"/>
              <a:t>such</a:t>
            </a:r>
            <a:r>
              <a:rPr lang="tr-TR" sz="2000" dirty="0" smtClean="0"/>
              <a:t> </a:t>
            </a:r>
            <a:r>
              <a:rPr lang="tr-TR" sz="2000" dirty="0" err="1" smtClean="0"/>
              <a:t>links</a:t>
            </a:r>
            <a:r>
              <a:rPr lang="tr-TR" sz="2000" dirty="0" smtClean="0"/>
              <a:t> </a:t>
            </a:r>
            <a:r>
              <a:rPr lang="tr-TR" sz="2000" dirty="0" err="1" smtClean="0"/>
              <a:t>may</a:t>
            </a:r>
            <a:r>
              <a:rPr lang="tr-TR" sz="2000" dirty="0" smtClean="0"/>
              <a:t> set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stage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aggressive</a:t>
            </a:r>
            <a:r>
              <a:rPr lang="tr-TR" sz="2000" dirty="0" smtClean="0"/>
              <a:t> </a:t>
            </a:r>
            <a:r>
              <a:rPr lang="tr-TR" sz="2000" dirty="0" err="1" smtClean="0"/>
              <a:t>beh</a:t>
            </a:r>
            <a:r>
              <a:rPr lang="tr-TR" sz="2000" dirty="0" smtClean="0"/>
              <a:t>. </a:t>
            </a:r>
          </a:p>
          <a:p>
            <a:pPr lvl="2"/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24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Media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043608" y="620688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Laboratory Experiments</a:t>
            </a:r>
            <a:r>
              <a:rPr lang="tr-TR" sz="2000" dirty="0" smtClean="0"/>
              <a:t>; </a:t>
            </a:r>
            <a:r>
              <a:rPr lang="en-US" sz="2000" dirty="0" smtClean="0"/>
              <a:t>low in </a:t>
            </a:r>
            <a:r>
              <a:rPr lang="en-US" sz="2000" b="1" i="1" dirty="0" smtClean="0"/>
              <a:t>external validity</a:t>
            </a:r>
            <a:r>
              <a:rPr lang="en-US" sz="2000" b="1" dirty="0" smtClean="0"/>
              <a:t>.</a:t>
            </a:r>
            <a:endParaRPr lang="tr-TR" sz="2000" b="1" dirty="0" smtClean="0"/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b="1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/>
              <a:t>Exposure to </a:t>
            </a:r>
            <a:r>
              <a:rPr lang="tr-TR" sz="2000" dirty="0" err="1" smtClean="0"/>
              <a:t>provoking</a:t>
            </a:r>
            <a:r>
              <a:rPr lang="tr-TR" sz="2000" dirty="0" smtClean="0"/>
              <a:t> </a:t>
            </a:r>
            <a:r>
              <a:rPr lang="en-US" sz="2000" dirty="0" smtClean="0"/>
              <a:t>conditions is brief </a:t>
            </a:r>
            <a:r>
              <a:rPr lang="tr-TR" sz="2000" dirty="0" smtClean="0"/>
              <a:t>&amp;</a:t>
            </a:r>
            <a:r>
              <a:rPr lang="en-US" sz="2000" dirty="0" smtClean="0"/>
              <a:t>controlled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en-US" sz="2000" dirty="0" smtClean="0"/>
              <a:t>Little opportunity is provided for alternative responses such as distraction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en-US" sz="2000" dirty="0" smtClean="0"/>
              <a:t>Aggression may be measured in ways that encourage its expression</a:t>
            </a:r>
            <a:r>
              <a:rPr lang="tr-TR" sz="2000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en-US" sz="2000" dirty="0" smtClean="0"/>
              <a:t>However, the lab studies and real-world studies agree on the conditions under which aggression occurs: 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en-US" sz="2000" dirty="0" smtClean="0"/>
              <a:t> </a:t>
            </a:r>
            <a:endParaRPr lang="tr-TR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tr-TR" sz="2000" dirty="0" smtClean="0"/>
              <a:t>  </a:t>
            </a:r>
            <a:r>
              <a:rPr lang="en-US" sz="2000" dirty="0" smtClean="0"/>
              <a:t>more so after provocation,</a:t>
            </a:r>
            <a:endParaRPr lang="tr-TR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tr-TR" sz="2000" dirty="0" smtClean="0"/>
              <a:t>  </a:t>
            </a:r>
            <a:r>
              <a:rPr lang="en-US" sz="2000" dirty="0" smtClean="0"/>
              <a:t> alcohol consumption, </a:t>
            </a:r>
            <a:endParaRPr lang="tr-TR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tr-TR" sz="2000" dirty="0" smtClean="0"/>
              <a:t>   </a:t>
            </a:r>
            <a:r>
              <a:rPr lang="en-US" sz="2000" dirty="0" smtClean="0"/>
              <a:t>anonymity</a:t>
            </a:r>
            <a:r>
              <a:rPr lang="tr-TR" sz="2000" dirty="0" smtClean="0"/>
              <a:t>,</a:t>
            </a:r>
          </a:p>
          <a:p>
            <a:pPr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tr-TR" sz="2000" dirty="0" smtClean="0"/>
              <a:t>  </a:t>
            </a:r>
            <a:r>
              <a:rPr lang="en-US" sz="2000" dirty="0" smtClean="0"/>
              <a:t>men more than women</a:t>
            </a:r>
          </a:p>
          <a:p>
            <a:pPr lvl="2"/>
            <a:endParaRPr lang="en-US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tr-TR" sz="2000" dirty="0" smtClean="0"/>
          </a:p>
          <a:p>
            <a:pPr lvl="2"/>
            <a:endParaRPr lang="tr-TR" sz="2000" dirty="0" smtClean="0"/>
          </a:p>
        </p:txBody>
      </p:sp>
      <p:pic>
        <p:nvPicPr>
          <p:cNvPr id="7" name="6 Resim" descr="Violence-in-Childr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4077072"/>
            <a:ext cx="3617466" cy="20236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25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Media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043608" y="692696"/>
            <a:ext cx="7488832" cy="5813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i="1" u="sng" dirty="0" smtClean="0"/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Correlational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tr-TR" sz="2000" dirty="0" smtClean="0">
                <a:solidFill>
                  <a:srgbClr val="C00000"/>
                </a:solidFill>
              </a:rPr>
              <a:t>R</a:t>
            </a:r>
            <a:r>
              <a:rPr lang="en-US" sz="2000" dirty="0" err="1" smtClean="0">
                <a:solidFill>
                  <a:srgbClr val="C00000"/>
                </a:solidFill>
              </a:rPr>
              <a:t>esearch</a:t>
            </a:r>
            <a:r>
              <a:rPr lang="tr-TR" sz="2000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endParaRPr lang="tr-TR" sz="2000" dirty="0" smtClean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 F</a:t>
            </a:r>
            <a:r>
              <a:rPr lang="en-US" sz="2000" dirty="0" err="1" smtClean="0"/>
              <a:t>ocuses</a:t>
            </a:r>
            <a:r>
              <a:rPr lang="en-US" sz="2000" dirty="0" smtClean="0"/>
              <a:t> on longitudinal studies asking whether those children who watch more violent TV are more aggressive as adults.</a:t>
            </a:r>
            <a:endParaRPr lang="tr-TR" sz="2000" dirty="0" smtClean="0"/>
          </a:p>
          <a:p>
            <a:pPr>
              <a:lnSpc>
                <a:spcPct val="11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 </a:t>
            </a:r>
            <a:r>
              <a:rPr lang="en-US" sz="2000" dirty="0" smtClean="0"/>
              <a:t>Overall results show a modest positive correlation</a:t>
            </a:r>
            <a:endParaRPr lang="tr-TR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   </a:t>
            </a:r>
            <a:r>
              <a:rPr lang="tr-TR" dirty="0" err="1" smtClean="0">
                <a:solidFill>
                  <a:srgbClr val="002060"/>
                </a:solidFill>
              </a:rPr>
              <a:t>Eron</a:t>
            </a:r>
            <a:r>
              <a:rPr lang="tr-TR" dirty="0" smtClean="0">
                <a:solidFill>
                  <a:srgbClr val="002060"/>
                </a:solidFill>
              </a:rPr>
              <a:t> (1987); </a:t>
            </a:r>
            <a:r>
              <a:rPr lang="tr-TR" dirty="0" err="1" smtClean="0"/>
              <a:t>viewing</a:t>
            </a:r>
            <a:r>
              <a:rPr lang="tr-TR" dirty="0" smtClean="0"/>
              <a:t> of TV </a:t>
            </a:r>
            <a:r>
              <a:rPr lang="tr-TR" dirty="0" err="1" smtClean="0"/>
              <a:t>violence</a:t>
            </a:r>
            <a:r>
              <a:rPr lang="tr-TR" dirty="0" smtClean="0"/>
              <a:t> at </a:t>
            </a:r>
            <a:r>
              <a:rPr lang="tr-TR" dirty="0" err="1" smtClean="0"/>
              <a:t>age</a:t>
            </a:r>
            <a:r>
              <a:rPr lang="tr-TR" dirty="0" smtClean="0"/>
              <a:t> 8, </a:t>
            </a:r>
            <a:r>
              <a:rPr lang="tr-TR" dirty="0" err="1" smtClean="0"/>
              <a:t>predicted</a:t>
            </a:r>
            <a:r>
              <a:rPr lang="tr-TR" dirty="0" smtClean="0"/>
              <a:t> a </a:t>
            </a:r>
            <a:r>
              <a:rPr lang="tr-TR" dirty="0" err="1" smtClean="0"/>
              <a:t>variety</a:t>
            </a:r>
            <a:r>
              <a:rPr lang="tr-TR" dirty="0" smtClean="0"/>
              <a:t> of </a:t>
            </a:r>
            <a:r>
              <a:rPr lang="tr-TR" dirty="0" err="1" smtClean="0"/>
              <a:t>aggressive</a:t>
            </a:r>
            <a:r>
              <a:rPr lang="tr-TR" dirty="0" smtClean="0"/>
              <a:t> </a:t>
            </a:r>
            <a:r>
              <a:rPr lang="tr-TR" dirty="0" err="1" smtClean="0"/>
              <a:t>beh</a:t>
            </a:r>
            <a:r>
              <a:rPr lang="tr-TR" dirty="0" smtClean="0"/>
              <a:t>.s at </a:t>
            </a:r>
            <a:r>
              <a:rPr lang="tr-TR" dirty="0" err="1" smtClean="0"/>
              <a:t>age</a:t>
            </a:r>
            <a:r>
              <a:rPr lang="tr-TR" dirty="0" smtClean="0"/>
              <a:t> 30</a:t>
            </a:r>
            <a:r>
              <a:rPr lang="tr-TR" sz="2000" dirty="0" smtClean="0"/>
              <a:t>. </a:t>
            </a:r>
            <a:endParaRPr lang="tr-TR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>
              <a:lnSpc>
                <a:spcPct val="11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US" sz="2000" dirty="0" smtClean="0"/>
              <a:t>But as with </a:t>
            </a:r>
            <a:r>
              <a:rPr lang="en-US" sz="2000" dirty="0" err="1" smtClean="0"/>
              <a:t>correlational</a:t>
            </a:r>
            <a:r>
              <a:rPr lang="en-US" sz="2000" dirty="0" smtClean="0"/>
              <a:t> research in general, there are alternative explanations</a:t>
            </a:r>
            <a:r>
              <a:rPr lang="tr-TR" sz="2000" dirty="0" smtClean="0"/>
              <a:t> </a:t>
            </a:r>
          </a:p>
          <a:p>
            <a:pPr>
              <a:lnSpc>
                <a:spcPct val="11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 </a:t>
            </a:r>
            <a:r>
              <a:rPr lang="en-US" sz="2000" dirty="0" smtClean="0"/>
              <a:t>Children who watch more TV in general more violent?</a:t>
            </a:r>
            <a:endParaRPr lang="tr-TR" sz="2000" dirty="0" smtClean="0"/>
          </a:p>
          <a:p>
            <a:pPr>
              <a:lnSpc>
                <a:spcPct val="11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  </a:t>
            </a:r>
            <a:r>
              <a:rPr lang="en-US" sz="2000" dirty="0" smtClean="0"/>
              <a:t>Personality characteristics as a “third variable</a:t>
            </a:r>
            <a:endParaRPr lang="tr-TR" sz="2000" dirty="0" smtClean="0"/>
          </a:p>
          <a:p>
            <a:pPr>
              <a:lnSpc>
                <a:spcPct val="110000"/>
              </a:lnSpc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>
              <a:lnSpc>
                <a:spcPct val="11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i="1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Field Experiments</a:t>
            </a:r>
            <a:r>
              <a:rPr lang="tr-TR" sz="2000" dirty="0" smtClean="0">
                <a:solidFill>
                  <a:srgbClr val="C00000"/>
                </a:solidFill>
              </a:rPr>
              <a:t>:</a:t>
            </a:r>
          </a:p>
          <a:p>
            <a:pPr>
              <a:lnSpc>
                <a:spcPct val="11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using experimental methods in real-world settings.</a:t>
            </a:r>
            <a:endParaRPr lang="tr-TR" sz="2000" dirty="0" smtClean="0"/>
          </a:p>
          <a:p>
            <a:pPr>
              <a:lnSpc>
                <a:spcPct val="11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en-US" sz="2000" dirty="0" smtClean="0"/>
              <a:t>In real-life situations, observed violence seems to have fairly weak effects on aggressive behavior.</a:t>
            </a:r>
            <a:endParaRPr lang="en-US" sz="2000" i="1" dirty="0" smtClean="0"/>
          </a:p>
          <a:p>
            <a:pPr>
              <a:lnSpc>
                <a:spcPct val="11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26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Media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043608" y="548680"/>
            <a:ext cx="748883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folHlink"/>
                </a:solidFill>
              </a:rPr>
              <a:t> </a:t>
            </a:r>
            <a:r>
              <a:rPr lang="en-US" sz="2000" dirty="0" smtClean="0"/>
              <a:t>Recent studies</a:t>
            </a:r>
            <a:r>
              <a:rPr lang="tr-TR" sz="2000" dirty="0" smtClean="0"/>
              <a:t>; </a:t>
            </a:r>
            <a:r>
              <a:rPr lang="en-US" sz="2000" dirty="0" smtClean="0"/>
              <a:t>examine the effects of violence in </a:t>
            </a:r>
            <a:r>
              <a:rPr lang="tr-TR" sz="2000" dirty="0" smtClean="0"/>
              <a:t> </a:t>
            </a:r>
            <a:r>
              <a:rPr lang="tr-TR" sz="2000" dirty="0" err="1" smtClean="0"/>
              <a:t>rock</a:t>
            </a:r>
            <a:r>
              <a:rPr lang="tr-TR" sz="2000" dirty="0" smtClean="0"/>
              <a:t> </a:t>
            </a:r>
            <a:r>
              <a:rPr lang="tr-TR" sz="2000" dirty="0" err="1" smtClean="0"/>
              <a:t>music</a:t>
            </a:r>
            <a:r>
              <a:rPr lang="tr-TR" sz="2000" dirty="0" smtClean="0"/>
              <a:t> &amp; </a:t>
            </a:r>
            <a:r>
              <a:rPr lang="en-US" sz="2000" dirty="0" smtClean="0"/>
              <a:t>video games</a:t>
            </a:r>
            <a:r>
              <a:rPr lang="tr-TR" sz="2000" dirty="0" smtClean="0"/>
              <a:t>. </a:t>
            </a: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/>
              <a:t>  </a:t>
            </a:r>
            <a:r>
              <a:rPr lang="tr-TR" dirty="0" err="1" smtClean="0">
                <a:solidFill>
                  <a:srgbClr val="002060"/>
                </a:solidFill>
              </a:rPr>
              <a:t>Anderson</a:t>
            </a:r>
            <a:r>
              <a:rPr lang="tr-TR" dirty="0" smtClean="0">
                <a:solidFill>
                  <a:srgbClr val="002060"/>
                </a:solidFill>
              </a:rPr>
              <a:t> et al. (2003); </a:t>
            </a:r>
            <a:r>
              <a:rPr lang="tr-TR" dirty="0" err="1" smtClean="0"/>
              <a:t>effects</a:t>
            </a:r>
            <a:r>
              <a:rPr lang="tr-TR" dirty="0" smtClean="0"/>
              <a:t> of </a:t>
            </a:r>
            <a:r>
              <a:rPr lang="tr-TR" dirty="0" err="1" smtClean="0"/>
              <a:t>songs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violent</a:t>
            </a:r>
            <a:r>
              <a:rPr lang="tr-TR" dirty="0" smtClean="0"/>
              <a:t> </a:t>
            </a:r>
            <a:r>
              <a:rPr lang="tr-TR" dirty="0" err="1" smtClean="0"/>
              <a:t>lyrics</a:t>
            </a:r>
            <a:r>
              <a:rPr lang="tr-TR" dirty="0" smtClean="0"/>
              <a:t> on </a:t>
            </a:r>
            <a:r>
              <a:rPr lang="tr-TR" dirty="0" err="1" smtClean="0"/>
              <a:t>aggression</a:t>
            </a:r>
            <a:r>
              <a:rPr lang="tr-TR" dirty="0" smtClean="0"/>
              <a:t>. </a:t>
            </a:r>
          </a:p>
          <a:p>
            <a:r>
              <a:rPr lang="tr-TR" sz="2000" dirty="0" smtClean="0">
                <a:solidFill>
                  <a:schemeClr val="folHlink"/>
                </a:solidFill>
              </a:rPr>
              <a:t>   </a:t>
            </a:r>
            <a:r>
              <a:rPr lang="tr-TR" sz="2000" dirty="0" smtClean="0"/>
              <a:t>-  </a:t>
            </a:r>
            <a:r>
              <a:rPr lang="tr-TR" dirty="0" err="1" smtClean="0"/>
              <a:t>Results</a:t>
            </a:r>
            <a:r>
              <a:rPr lang="tr-TR" dirty="0" smtClean="0"/>
              <a:t> of </a:t>
            </a:r>
            <a:r>
              <a:rPr lang="tr-TR" dirty="0" err="1" smtClean="0"/>
              <a:t>five</a:t>
            </a:r>
            <a:r>
              <a:rPr lang="tr-TR" dirty="0" smtClean="0"/>
              <a:t> </a:t>
            </a:r>
            <a:r>
              <a:rPr lang="tr-TR" dirty="0" err="1" smtClean="0"/>
              <a:t>studies</a:t>
            </a:r>
            <a:r>
              <a:rPr lang="tr-TR" dirty="0" smtClean="0"/>
              <a:t>; </a:t>
            </a:r>
            <a:r>
              <a:rPr lang="tr-TR" dirty="0" err="1" smtClean="0"/>
              <a:t>part</a:t>
            </a:r>
            <a:r>
              <a:rPr lang="tr-TR" dirty="0" smtClean="0"/>
              <a:t>.s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heard</a:t>
            </a:r>
            <a:r>
              <a:rPr lang="tr-TR" dirty="0" smtClean="0"/>
              <a:t> </a:t>
            </a:r>
            <a:r>
              <a:rPr lang="tr-TR" dirty="0" err="1" smtClean="0"/>
              <a:t>violent</a:t>
            </a:r>
            <a:r>
              <a:rPr lang="tr-TR" dirty="0" smtClean="0"/>
              <a:t> </a:t>
            </a:r>
            <a:r>
              <a:rPr lang="tr-TR" dirty="0" err="1" smtClean="0"/>
              <a:t>songs</a:t>
            </a:r>
            <a:r>
              <a:rPr lang="tr-TR" dirty="0" smtClean="0"/>
              <a:t> </a:t>
            </a:r>
            <a:r>
              <a:rPr lang="tr-TR" dirty="0" err="1" smtClean="0"/>
              <a:t>felt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hostile</a:t>
            </a:r>
            <a:r>
              <a:rPr lang="tr-TR" sz="2000" dirty="0" smtClean="0"/>
              <a:t>. </a:t>
            </a:r>
          </a:p>
          <a:p>
            <a:endParaRPr lang="tr-TR" sz="2000" dirty="0" smtClean="0"/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>
                <a:solidFill>
                  <a:schemeClr val="folHlink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>Anderson &amp; Dill (2000)</a:t>
            </a:r>
            <a:r>
              <a:rPr lang="tr-TR" dirty="0" smtClean="0"/>
              <a:t>;  </a:t>
            </a:r>
            <a:r>
              <a:rPr lang="en-US" dirty="0" smtClean="0"/>
              <a:t>violent video games increase aggressive thoughts &amp; behavior in the lab </a:t>
            </a:r>
            <a:r>
              <a:rPr lang="tr-TR" dirty="0" smtClean="0"/>
              <a:t>&amp; </a:t>
            </a:r>
            <a:r>
              <a:rPr lang="en-US" dirty="0" smtClean="0"/>
              <a:t>are related to delinquency in the real world</a:t>
            </a:r>
            <a:r>
              <a:rPr lang="tr-TR" dirty="0" smtClean="0"/>
              <a:t> (</a:t>
            </a:r>
            <a:r>
              <a:rPr lang="tr-TR" dirty="0" err="1" smtClean="0"/>
              <a:t>videogames</a:t>
            </a:r>
            <a:r>
              <a:rPr lang="tr-TR" dirty="0" smtClean="0"/>
              <a:t> </a:t>
            </a:r>
            <a:r>
              <a:rPr lang="tr-TR" dirty="0" err="1" smtClean="0"/>
              <a:t>lifelike</a:t>
            </a:r>
            <a:r>
              <a:rPr lang="tr-TR" dirty="0" smtClean="0"/>
              <a:t>). </a:t>
            </a:r>
            <a:endParaRPr lang="tr-TR" dirty="0" smtClean="0">
              <a:solidFill>
                <a:schemeClr val="folHlink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FontTx/>
              <a:buChar char="-"/>
            </a:pPr>
            <a:r>
              <a:rPr lang="en-US" dirty="0" smtClean="0"/>
              <a:t>More so for males </a:t>
            </a:r>
            <a:r>
              <a:rPr lang="tr-TR" dirty="0" smtClean="0"/>
              <a:t>&amp; </a:t>
            </a:r>
            <a:r>
              <a:rPr lang="en-US" dirty="0" smtClean="0"/>
              <a:t> for people with a prior history of aggression</a:t>
            </a:r>
            <a:r>
              <a:rPr lang="tr-TR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 </a:t>
            </a:r>
            <a:r>
              <a:rPr lang="en-US" sz="2000" dirty="0" smtClean="0"/>
              <a:t>Aggressive behavior is multiply determined.  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/>
              <a:t>By itself, media violence is unlikely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en-US" sz="2000" dirty="0" smtClean="0"/>
              <a:t> to foster aggression.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/>
              <a:t>However, media violence may contribute to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en-US" sz="2000" dirty="0" smtClean="0"/>
              <a:t> aggressive acts in some individuals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tr-TR" sz="2000" dirty="0" smtClean="0"/>
          </a:p>
          <a:p>
            <a:pPr>
              <a:lnSpc>
                <a:spcPct val="110000"/>
              </a:lnSpc>
              <a:buClr>
                <a:srgbClr val="C00000"/>
              </a:buClr>
            </a:pPr>
            <a:endParaRPr lang="tr-TR" sz="2000" dirty="0" smtClean="0"/>
          </a:p>
        </p:txBody>
      </p:sp>
      <p:pic>
        <p:nvPicPr>
          <p:cNvPr id="7" name="6 Resim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4077072"/>
            <a:ext cx="2605650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27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Media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043608" y="548680"/>
            <a:ext cx="748883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>
                <a:solidFill>
                  <a:schemeClr val="folHlink"/>
                </a:solidFill>
              </a:rPr>
              <a:t>    </a:t>
            </a:r>
            <a:r>
              <a:rPr lang="en-US" sz="2000" b="1" i="1" dirty="0" smtClean="0">
                <a:solidFill>
                  <a:srgbClr val="002060"/>
                </a:solidFill>
              </a:rPr>
              <a:t>Does watching pornography promote sexual violence?</a:t>
            </a: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b="1" i="1" dirty="0" smtClean="0">
                <a:solidFill>
                  <a:srgbClr val="002060"/>
                </a:solidFill>
              </a:rPr>
              <a:t> </a:t>
            </a:r>
            <a:r>
              <a:rPr lang="tr-TR" sz="2000" dirty="0" err="1" smtClean="0"/>
              <a:t>Many</a:t>
            </a:r>
            <a:r>
              <a:rPr lang="tr-TR" sz="2000" dirty="0" smtClean="0"/>
              <a:t> </a:t>
            </a:r>
            <a:r>
              <a:rPr lang="tr-TR" sz="2000" dirty="0" err="1" smtClean="0"/>
              <a:t>researchers</a:t>
            </a:r>
            <a:r>
              <a:rPr lang="tr-TR" sz="2000" dirty="0" smtClean="0"/>
              <a:t> </a:t>
            </a:r>
            <a:r>
              <a:rPr lang="tr-TR" sz="2000" dirty="0" err="1" smtClean="0"/>
              <a:t>argue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pornography</a:t>
            </a:r>
            <a:r>
              <a:rPr lang="tr-TR" sz="2000" dirty="0" smtClean="0"/>
              <a:t> </a:t>
            </a:r>
            <a:r>
              <a:rPr lang="tr-TR" sz="2000" dirty="0" err="1" smtClean="0"/>
              <a:t>degrades</a:t>
            </a:r>
            <a:r>
              <a:rPr lang="tr-TR" sz="2000" dirty="0" smtClean="0"/>
              <a:t> </a:t>
            </a:r>
            <a:r>
              <a:rPr lang="tr-TR" sz="2000" dirty="0" err="1" smtClean="0"/>
              <a:t>women</a:t>
            </a:r>
            <a:r>
              <a:rPr lang="tr-TR" sz="2000" dirty="0" smtClean="0"/>
              <a:t> &amp; </a:t>
            </a:r>
            <a:r>
              <a:rPr lang="tr-TR" sz="2000" dirty="0" err="1" smtClean="0"/>
              <a:t>encourages</a:t>
            </a:r>
            <a:r>
              <a:rPr lang="tr-TR" sz="2000" dirty="0" smtClean="0"/>
              <a:t> </a:t>
            </a:r>
            <a:r>
              <a:rPr lang="tr-TR" sz="2000" dirty="0" err="1" smtClean="0"/>
              <a:t>sexual</a:t>
            </a:r>
            <a:r>
              <a:rPr lang="tr-TR" sz="2000" dirty="0" smtClean="0"/>
              <a:t> </a:t>
            </a:r>
            <a:r>
              <a:rPr lang="tr-TR" sz="2000" dirty="0" err="1" smtClean="0"/>
              <a:t>coercion</a:t>
            </a:r>
            <a:r>
              <a:rPr lang="tr-TR" sz="2000" dirty="0" smtClean="0"/>
              <a:t> &amp; </a:t>
            </a:r>
            <a:r>
              <a:rPr lang="tr-TR" sz="2000" dirty="0" err="1" smtClean="0"/>
              <a:t>violence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b="1" i="1" dirty="0" smtClean="0">
                <a:solidFill>
                  <a:srgbClr val="002060"/>
                </a:solidFill>
              </a:rPr>
              <a:t> </a:t>
            </a:r>
            <a:r>
              <a:rPr lang="tr-TR" sz="2000" dirty="0" smtClean="0"/>
              <a:t>A </a:t>
            </a:r>
            <a:r>
              <a:rPr lang="tr-TR" sz="2000" dirty="0" err="1" smtClean="0"/>
              <a:t>survey</a:t>
            </a:r>
            <a:r>
              <a:rPr lang="tr-TR" sz="2000" dirty="0" smtClean="0"/>
              <a:t>- </a:t>
            </a:r>
            <a:r>
              <a:rPr lang="tr-TR" sz="2000" dirty="0" err="1" smtClean="0"/>
              <a:t>assessing</a:t>
            </a:r>
            <a:r>
              <a:rPr lang="tr-TR" sz="2000" dirty="0" smtClean="0"/>
              <a:t> </a:t>
            </a:r>
            <a:r>
              <a:rPr lang="tr-TR" sz="2000" dirty="0" err="1" smtClean="0"/>
              <a:t>public</a:t>
            </a:r>
            <a:r>
              <a:rPr lang="tr-TR" sz="2000" dirty="0" smtClean="0"/>
              <a:t> </a:t>
            </a:r>
            <a:r>
              <a:rPr lang="tr-TR" sz="2000" dirty="0" err="1" smtClean="0"/>
              <a:t>reaction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sexual</a:t>
            </a:r>
            <a:r>
              <a:rPr lang="tr-TR" sz="2000" dirty="0" smtClean="0"/>
              <a:t> &amp; </a:t>
            </a:r>
            <a:r>
              <a:rPr lang="tr-TR" sz="2000" dirty="0" err="1" smtClean="0"/>
              <a:t>violent</a:t>
            </a:r>
            <a:r>
              <a:rPr lang="tr-TR" sz="2000" dirty="0" smtClean="0"/>
              <a:t> </a:t>
            </a:r>
            <a:r>
              <a:rPr lang="tr-TR" sz="2000" dirty="0" err="1" smtClean="0"/>
              <a:t>media</a:t>
            </a:r>
            <a:r>
              <a:rPr lang="tr-TR" sz="2000" dirty="0" smtClean="0"/>
              <a:t>- </a:t>
            </a:r>
            <a:r>
              <a:rPr lang="tr-TR" sz="2000" dirty="0" err="1" smtClean="0"/>
              <a:t>majority</a:t>
            </a:r>
            <a:r>
              <a:rPr lang="tr-TR" sz="2000" dirty="0" smtClean="0"/>
              <a:t> of (71-77%) </a:t>
            </a:r>
            <a:r>
              <a:rPr lang="tr-TR" sz="2000" dirty="0" err="1" smtClean="0"/>
              <a:t>respondents</a:t>
            </a:r>
            <a:r>
              <a:rPr lang="tr-TR" sz="2000" dirty="0" smtClean="0"/>
              <a:t> </a:t>
            </a:r>
            <a:r>
              <a:rPr lang="tr-TR" sz="2000" dirty="0" err="1" smtClean="0"/>
              <a:t>supported</a:t>
            </a:r>
            <a:r>
              <a:rPr lang="tr-TR" sz="2000" dirty="0" smtClean="0"/>
              <a:t> </a:t>
            </a:r>
            <a:r>
              <a:rPr lang="tr-TR" sz="2000" dirty="0" err="1" smtClean="0"/>
              <a:t>cencoring</a:t>
            </a:r>
            <a:r>
              <a:rPr lang="tr-TR" sz="2000" dirty="0" smtClean="0"/>
              <a:t> </a:t>
            </a:r>
            <a:r>
              <a:rPr lang="tr-TR" sz="2000" dirty="0" err="1" smtClean="0"/>
              <a:t>sexually</a:t>
            </a:r>
            <a:r>
              <a:rPr lang="tr-TR" sz="2000" dirty="0" smtClean="0"/>
              <a:t> </a:t>
            </a:r>
            <a:r>
              <a:rPr lang="tr-TR" sz="2000" dirty="0" err="1" smtClean="0"/>
              <a:t>violate</a:t>
            </a:r>
            <a:r>
              <a:rPr lang="tr-TR" sz="2000" dirty="0" smtClean="0"/>
              <a:t> </a:t>
            </a:r>
            <a:r>
              <a:rPr lang="tr-TR" sz="2000" dirty="0" err="1" smtClean="0"/>
              <a:t>media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b="1" i="1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/>
              <a:t>Research that examines this makes a distinction between </a:t>
            </a:r>
            <a:r>
              <a:rPr lang="en-US" sz="2000" b="1" i="1" dirty="0" smtClean="0"/>
              <a:t>violent</a:t>
            </a:r>
            <a:r>
              <a:rPr lang="en-US" sz="2000" i="1" dirty="0" smtClean="0"/>
              <a:t> </a:t>
            </a:r>
            <a:r>
              <a:rPr lang="tr-TR" sz="2000" i="1" dirty="0" smtClean="0"/>
              <a:t>&amp; </a:t>
            </a:r>
            <a:r>
              <a:rPr lang="en-US" sz="2000" b="1" i="1" dirty="0" smtClean="0"/>
              <a:t>nonviolent erotica.</a:t>
            </a:r>
            <a:endParaRPr lang="tr-TR" sz="2000" b="1" i="1" dirty="0" smtClean="0"/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b="1" i="1" dirty="0" smtClean="0"/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b="1" i="1" dirty="0" smtClean="0"/>
              <a:t> </a:t>
            </a:r>
            <a:r>
              <a:rPr lang="tr-TR" sz="2000" i="1" dirty="0" err="1" smtClean="0">
                <a:solidFill>
                  <a:srgbClr val="C00000"/>
                </a:solidFill>
              </a:rPr>
              <a:t>Violent</a:t>
            </a:r>
            <a:r>
              <a:rPr lang="tr-TR" sz="2000" i="1" dirty="0" smtClean="0">
                <a:solidFill>
                  <a:srgbClr val="C00000"/>
                </a:solidFill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</a:rPr>
              <a:t>Erotica</a:t>
            </a:r>
            <a:r>
              <a:rPr lang="tr-TR" sz="2000" i="1" dirty="0" smtClean="0">
                <a:solidFill>
                  <a:srgbClr val="C00000"/>
                </a:solidFill>
              </a:rPr>
              <a:t>: </a:t>
            </a:r>
            <a:r>
              <a:rPr lang="tr-TR" sz="2000" dirty="0" err="1" smtClean="0"/>
              <a:t>mixture</a:t>
            </a:r>
            <a:r>
              <a:rPr lang="tr-TR" sz="2000" dirty="0" smtClean="0"/>
              <a:t> of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 &amp; </a:t>
            </a:r>
            <a:r>
              <a:rPr lang="tr-TR" sz="2000" dirty="0" err="1" smtClean="0"/>
              <a:t>sexual</a:t>
            </a:r>
            <a:r>
              <a:rPr lang="tr-TR" sz="2000" dirty="0" smtClean="0"/>
              <a:t> </a:t>
            </a:r>
            <a:r>
              <a:rPr lang="tr-TR" sz="2000" dirty="0" err="1" smtClean="0"/>
              <a:t>themes</a:t>
            </a:r>
            <a:r>
              <a:rPr lang="tr-TR" sz="2000" dirty="0" smtClean="0"/>
              <a:t> </a:t>
            </a:r>
            <a:r>
              <a:rPr lang="tr-TR" sz="2000" dirty="0" err="1" smtClean="0"/>
              <a:t>may</a:t>
            </a:r>
            <a:r>
              <a:rPr lang="tr-TR" sz="2000" dirty="0" smtClean="0"/>
              <a:t> </a:t>
            </a:r>
            <a:r>
              <a:rPr lang="tr-TR" sz="2000" dirty="0" err="1" smtClean="0"/>
              <a:t>trigger</a:t>
            </a:r>
            <a:r>
              <a:rPr lang="tr-TR" sz="2000" dirty="0" smtClean="0"/>
              <a:t> </a:t>
            </a:r>
            <a:r>
              <a:rPr lang="tr-TR" sz="2000" dirty="0" err="1" smtClean="0"/>
              <a:t>unusual</a:t>
            </a:r>
            <a:r>
              <a:rPr lang="tr-TR" sz="2000" dirty="0" smtClean="0"/>
              <a:t> </a:t>
            </a:r>
            <a:r>
              <a:rPr lang="tr-TR" sz="2000" dirty="0" err="1" smtClean="0"/>
              <a:t>levels</a:t>
            </a:r>
            <a:r>
              <a:rPr lang="tr-TR" sz="2000" dirty="0" smtClean="0"/>
              <a:t> of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 </a:t>
            </a:r>
            <a:r>
              <a:rPr lang="tr-TR" sz="2000" dirty="0" err="1" smtClean="0"/>
              <a:t>against</a:t>
            </a:r>
            <a:r>
              <a:rPr lang="tr-TR" sz="2000" dirty="0" smtClean="0"/>
              <a:t> </a:t>
            </a:r>
            <a:r>
              <a:rPr lang="tr-TR" sz="2000" dirty="0" err="1" smtClean="0"/>
              <a:t>women</a:t>
            </a:r>
            <a:r>
              <a:rPr lang="tr-TR" sz="2000" i="1" dirty="0" smtClean="0">
                <a:solidFill>
                  <a:srgbClr val="C00000"/>
                </a:solidFill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tr-TR" sz="2000" dirty="0" err="1" smtClean="0">
                <a:solidFill>
                  <a:srgbClr val="002060"/>
                </a:solidFill>
              </a:rPr>
              <a:t>Donnerstein</a:t>
            </a:r>
            <a:r>
              <a:rPr lang="tr-TR" sz="2000" dirty="0" smtClean="0">
                <a:solidFill>
                  <a:srgbClr val="002060"/>
                </a:solidFill>
              </a:rPr>
              <a:t> &amp; </a:t>
            </a:r>
            <a:r>
              <a:rPr lang="tr-TR" sz="2000" dirty="0" err="1" smtClean="0">
                <a:solidFill>
                  <a:srgbClr val="002060"/>
                </a:solidFill>
              </a:rPr>
              <a:t>Berkowitz</a:t>
            </a:r>
            <a:r>
              <a:rPr lang="tr-TR" sz="2000" dirty="0" smtClean="0">
                <a:solidFill>
                  <a:srgbClr val="002060"/>
                </a:solidFill>
              </a:rPr>
              <a:t> ( 1983); </a:t>
            </a:r>
            <a:r>
              <a:rPr lang="tr-TR" sz="2000" dirty="0" err="1" smtClean="0"/>
              <a:t>participants</a:t>
            </a:r>
            <a:r>
              <a:rPr lang="tr-TR" sz="2000" dirty="0" smtClean="0"/>
              <a:t> </a:t>
            </a:r>
            <a:r>
              <a:rPr lang="tr-TR" sz="2000" dirty="0" err="1" smtClean="0"/>
              <a:t>exposed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violent</a:t>
            </a:r>
            <a:r>
              <a:rPr lang="tr-TR" sz="2000" dirty="0" smtClean="0"/>
              <a:t>-</a:t>
            </a:r>
            <a:r>
              <a:rPr lang="tr-TR" sz="2000" dirty="0" err="1" smtClean="0"/>
              <a:t>erotic</a:t>
            </a:r>
            <a:r>
              <a:rPr lang="tr-TR" sz="2000" dirty="0" smtClean="0"/>
              <a:t> film. 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err="1" smtClean="0"/>
              <a:t>Participants</a:t>
            </a:r>
            <a:r>
              <a:rPr lang="tr-TR" sz="2000" dirty="0" smtClean="0"/>
              <a:t> </a:t>
            </a:r>
            <a:r>
              <a:rPr lang="tr-TR" sz="2000" dirty="0" err="1" smtClean="0"/>
              <a:t>who</a:t>
            </a:r>
            <a:r>
              <a:rPr lang="tr-TR" sz="2000" dirty="0" smtClean="0"/>
              <a:t> </a:t>
            </a:r>
            <a:r>
              <a:rPr lang="tr-TR" sz="2000" dirty="0" err="1" smtClean="0"/>
              <a:t>were</a:t>
            </a:r>
            <a:r>
              <a:rPr lang="tr-TR" sz="2000" dirty="0" smtClean="0"/>
              <a:t> </a:t>
            </a:r>
            <a:r>
              <a:rPr lang="tr-TR" sz="2000" dirty="0" err="1" smtClean="0"/>
              <a:t>angered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a </a:t>
            </a:r>
            <a:r>
              <a:rPr lang="tr-TR" sz="2000" dirty="0" err="1" smtClean="0"/>
              <a:t>female</a:t>
            </a:r>
            <a:r>
              <a:rPr lang="tr-TR" sz="2000" dirty="0" smtClean="0"/>
              <a:t> (</a:t>
            </a:r>
            <a:r>
              <a:rPr lang="tr-TR" sz="2000" dirty="0" err="1" smtClean="0"/>
              <a:t>confederate</a:t>
            </a:r>
            <a:r>
              <a:rPr lang="tr-TR" sz="2000" dirty="0" smtClean="0"/>
              <a:t>) </a:t>
            </a:r>
            <a:r>
              <a:rPr lang="tr-TR" sz="2000" dirty="0" err="1" smtClean="0"/>
              <a:t>gave</a:t>
            </a:r>
            <a:r>
              <a:rPr lang="tr-TR" sz="2000" dirty="0" smtClean="0"/>
              <a:t> </a:t>
            </a:r>
            <a:r>
              <a:rPr lang="tr-TR" sz="2000" dirty="0" err="1" smtClean="0"/>
              <a:t>more</a:t>
            </a:r>
            <a:r>
              <a:rPr lang="tr-TR" sz="2000" dirty="0" smtClean="0"/>
              <a:t> </a:t>
            </a:r>
            <a:r>
              <a:rPr lang="tr-TR" sz="2000" dirty="0" err="1" smtClean="0"/>
              <a:t>intense</a:t>
            </a:r>
            <a:r>
              <a:rPr lang="tr-TR" sz="2000" dirty="0" smtClean="0"/>
              <a:t> </a:t>
            </a:r>
            <a:r>
              <a:rPr lang="tr-TR" sz="2000" dirty="0" err="1" smtClean="0"/>
              <a:t>shocks</a:t>
            </a:r>
            <a:r>
              <a:rPr lang="tr-TR" sz="2000" dirty="0" smtClean="0"/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V</a:t>
            </a:r>
            <a:r>
              <a:rPr lang="en-US" sz="2000" dirty="0" err="1" smtClean="0"/>
              <a:t>iolent</a:t>
            </a:r>
            <a:r>
              <a:rPr lang="en-US" sz="2000" dirty="0" smtClean="0"/>
              <a:t> erotic film that showed a woman enjoying the violence provoked aggression against a woman </a:t>
            </a:r>
            <a:r>
              <a:rPr lang="en-US" sz="2000" b="1" i="1" dirty="0" smtClean="0"/>
              <a:t>even</a:t>
            </a:r>
            <a:r>
              <a:rPr lang="en-US" sz="2000" b="1" dirty="0" smtClean="0"/>
              <a:t> by men who were not angry at her.</a:t>
            </a:r>
            <a:endParaRPr lang="tr-TR" sz="2000" b="1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S</a:t>
            </a:r>
            <a:r>
              <a:rPr lang="en-US" sz="2000" dirty="0" err="1" smtClean="0"/>
              <a:t>eeing</a:t>
            </a:r>
            <a:r>
              <a:rPr lang="en-US" sz="2000" dirty="0" smtClean="0"/>
              <a:t> </a:t>
            </a:r>
            <a:r>
              <a:rPr lang="tr-TR" sz="2000" dirty="0" smtClean="0"/>
              <a:t>a </a:t>
            </a:r>
            <a:r>
              <a:rPr lang="en-US" sz="2000" dirty="0" smtClean="0"/>
              <a:t>nonviolent erotic film</a:t>
            </a:r>
            <a:r>
              <a:rPr lang="tr-TR" sz="2000" dirty="0" smtClean="0"/>
              <a:t>) </a:t>
            </a:r>
            <a:r>
              <a:rPr lang="tr-TR" sz="2000" dirty="0" err="1" smtClean="0"/>
              <a:t>did</a:t>
            </a:r>
            <a:r>
              <a:rPr lang="tr-TR" sz="2000" dirty="0" smtClean="0"/>
              <a:t> not </a:t>
            </a:r>
            <a:r>
              <a:rPr lang="en-US" sz="2000" dirty="0" smtClean="0"/>
              <a:t> provoked aggression.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tr-TR" sz="2000" dirty="0" smtClean="0"/>
          </a:p>
          <a:p>
            <a:pPr>
              <a:buClr>
                <a:srgbClr val="C00000"/>
              </a:buClr>
            </a:pPr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5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65737-A182-404F-8559-3A7E97300094}" type="slidenum">
              <a:rPr lang="en-US"/>
              <a:pPr/>
              <a:t>28</a:t>
            </a:fld>
            <a:endParaRPr lang="en-US"/>
          </a:p>
        </p:txBody>
      </p:sp>
      <p:pic>
        <p:nvPicPr>
          <p:cNvPr id="522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57200"/>
            <a:ext cx="6680200" cy="5905500"/>
          </a:xfrm>
          <a:prstGeom prst="rect">
            <a:avLst/>
          </a:prstGeom>
          <a:noFill/>
        </p:spPr>
      </p:pic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6934200" y="1676400"/>
            <a:ext cx="2209800" cy="1905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000" dirty="0">
                <a:solidFill>
                  <a:srgbClr val="C00000"/>
                </a:solidFill>
              </a:rPr>
              <a:t>Shock Intensity as a function of prior angering and type of erotic film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29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Media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043608" y="548680"/>
            <a:ext cx="770485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folHlink"/>
                </a:solidFill>
              </a:rPr>
              <a:t>  </a:t>
            </a:r>
            <a:r>
              <a:rPr lang="en-US" sz="2000" dirty="0" smtClean="0"/>
              <a:t>Exposure to violent erotica may contribute to </a:t>
            </a:r>
            <a:r>
              <a:rPr lang="en-US" sz="2000" b="1" i="1" dirty="0" smtClean="0">
                <a:solidFill>
                  <a:srgbClr val="002060"/>
                </a:solidFill>
              </a:rPr>
              <a:t>desensitization</a:t>
            </a:r>
            <a:r>
              <a:rPr lang="tr-TR" sz="2000" b="1" i="1" dirty="0" smtClean="0">
                <a:solidFill>
                  <a:srgbClr val="002060"/>
                </a:solidFill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b="1" i="1" dirty="0" smtClean="0">
                <a:solidFill>
                  <a:srgbClr val="002060"/>
                </a:solidFill>
              </a:rPr>
              <a:t> </a:t>
            </a:r>
            <a:r>
              <a:rPr lang="tr-TR" sz="2000" dirty="0" err="1" smtClean="0">
                <a:solidFill>
                  <a:srgbClr val="C00000"/>
                </a:solidFill>
              </a:rPr>
              <a:t>Desensitization</a:t>
            </a:r>
            <a:r>
              <a:rPr lang="tr-TR" sz="2000" dirty="0" smtClean="0">
                <a:solidFill>
                  <a:srgbClr val="C00000"/>
                </a:solidFill>
              </a:rPr>
              <a:t>: </a:t>
            </a:r>
            <a:r>
              <a:rPr lang="tr-TR" sz="2000" dirty="0" err="1" smtClean="0"/>
              <a:t>becoming</a:t>
            </a:r>
            <a:r>
              <a:rPr lang="tr-TR" sz="2000" dirty="0" smtClean="0"/>
              <a:t> </a:t>
            </a:r>
            <a:r>
              <a:rPr lang="tr-TR" sz="2000" dirty="0" err="1" smtClean="0"/>
              <a:t>insensitive</a:t>
            </a:r>
            <a:r>
              <a:rPr lang="tr-TR" sz="2000" dirty="0" smtClean="0"/>
              <a:t> </a:t>
            </a:r>
            <a:r>
              <a:rPr lang="tr-TR" sz="2000" dirty="0" err="1" smtClean="0"/>
              <a:t>thorugh</a:t>
            </a:r>
            <a:r>
              <a:rPr lang="tr-TR" sz="2000" dirty="0" smtClean="0"/>
              <a:t> </a:t>
            </a:r>
            <a:r>
              <a:rPr lang="tr-TR" sz="2000" dirty="0" err="1" smtClean="0"/>
              <a:t>overexposure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material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normally</a:t>
            </a:r>
            <a:r>
              <a:rPr lang="tr-TR" sz="2000" dirty="0" smtClean="0"/>
              <a:t> </a:t>
            </a:r>
            <a:r>
              <a:rPr lang="tr-TR" sz="2000" dirty="0" err="1" smtClean="0"/>
              <a:t>evokes</a:t>
            </a:r>
            <a:r>
              <a:rPr lang="tr-TR" sz="2000" dirty="0" smtClean="0"/>
              <a:t> </a:t>
            </a:r>
            <a:r>
              <a:rPr lang="tr-TR" sz="2000" dirty="0" err="1" smtClean="0"/>
              <a:t>strong</a:t>
            </a:r>
            <a:r>
              <a:rPr lang="tr-TR" sz="2000" dirty="0" smtClean="0"/>
              <a:t> </a:t>
            </a:r>
            <a:r>
              <a:rPr lang="tr-TR" sz="2000" dirty="0" err="1" smtClean="0"/>
              <a:t>emotions</a:t>
            </a:r>
            <a:r>
              <a:rPr lang="tr-TR" sz="2000" dirty="0" smtClean="0"/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Desensitization</a:t>
            </a:r>
            <a:r>
              <a:rPr lang="tr-TR" sz="2000" dirty="0" smtClean="0"/>
              <a:t> </a:t>
            </a:r>
            <a:r>
              <a:rPr lang="en-US" sz="2000" dirty="0" smtClean="0"/>
              <a:t>of men to violence towards women </a:t>
            </a:r>
            <a:r>
              <a:rPr lang="tr-TR" sz="2000" dirty="0" smtClean="0"/>
              <a:t>&amp;</a:t>
            </a:r>
            <a:r>
              <a:rPr lang="en-US" sz="2000" dirty="0" smtClean="0"/>
              <a:t> foster more accepting attitudes to such violence</a:t>
            </a:r>
            <a:r>
              <a:rPr lang="tr-TR" sz="2000" dirty="0" smtClean="0"/>
              <a:t>.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Men </a:t>
            </a:r>
            <a:r>
              <a:rPr lang="tr-TR" sz="2000" dirty="0" err="1" smtClean="0"/>
              <a:t>who</a:t>
            </a:r>
            <a:r>
              <a:rPr lang="tr-TR" sz="2000" dirty="0" smtClean="0"/>
              <a:t> </a:t>
            </a:r>
            <a:r>
              <a:rPr lang="tr-TR" sz="2000" dirty="0" err="1" smtClean="0"/>
              <a:t>repeatedly</a:t>
            </a:r>
            <a:r>
              <a:rPr lang="tr-TR" sz="2000" dirty="0" smtClean="0"/>
              <a:t> </a:t>
            </a:r>
            <a:r>
              <a:rPr lang="tr-TR" sz="2000" dirty="0" err="1" smtClean="0"/>
              <a:t>exposed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violent</a:t>
            </a:r>
            <a:r>
              <a:rPr lang="tr-TR" sz="2000" dirty="0" smtClean="0"/>
              <a:t> </a:t>
            </a:r>
            <a:r>
              <a:rPr lang="tr-TR" sz="2000" dirty="0" err="1" smtClean="0"/>
              <a:t>erotic</a:t>
            </a:r>
            <a:r>
              <a:rPr lang="tr-TR" sz="2000" dirty="0" smtClean="0"/>
              <a:t> film </a:t>
            </a:r>
            <a:r>
              <a:rPr lang="tr-TR" sz="2000" dirty="0" err="1" smtClean="0"/>
              <a:t>exhibited</a:t>
            </a:r>
            <a:r>
              <a:rPr lang="tr-TR" sz="2000" dirty="0" smtClean="0"/>
              <a:t> </a:t>
            </a:r>
            <a:r>
              <a:rPr lang="tr-TR" sz="2000" dirty="0" err="1" smtClean="0"/>
              <a:t>desensitization</a:t>
            </a:r>
            <a:r>
              <a:rPr lang="tr-TR" sz="2000" dirty="0" smtClean="0"/>
              <a:t> in </a:t>
            </a:r>
            <a:r>
              <a:rPr lang="tr-TR" sz="2000" dirty="0" err="1" smtClean="0"/>
              <a:t>terms</a:t>
            </a:r>
            <a:r>
              <a:rPr lang="tr-TR" sz="2000" dirty="0" smtClean="0"/>
              <a:t> of;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  - </a:t>
            </a:r>
            <a:r>
              <a:rPr lang="tr-TR" dirty="0" err="1" smtClean="0"/>
              <a:t>Reducing</a:t>
            </a:r>
            <a:r>
              <a:rPr lang="tr-TR" dirty="0" smtClean="0"/>
              <a:t> </a:t>
            </a:r>
            <a:r>
              <a:rPr lang="tr-TR" dirty="0" err="1" smtClean="0"/>
              <a:t>perceptions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material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violent</a:t>
            </a:r>
            <a:endParaRPr lang="tr-TR" dirty="0" smtClean="0"/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tr-TR" dirty="0" smtClean="0"/>
              <a:t>   - </a:t>
            </a:r>
            <a:r>
              <a:rPr lang="tr-TR" dirty="0" err="1" smtClean="0"/>
              <a:t>Reducing</a:t>
            </a:r>
            <a:r>
              <a:rPr lang="tr-TR" dirty="0" smtClean="0"/>
              <a:t> </a:t>
            </a:r>
            <a:r>
              <a:rPr lang="tr-TR" dirty="0" err="1" smtClean="0"/>
              <a:t>support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equality</a:t>
            </a:r>
            <a:r>
              <a:rPr lang="tr-TR" dirty="0" smtClean="0"/>
              <a:t>,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tr-TR" dirty="0" smtClean="0"/>
              <a:t>   - </a:t>
            </a:r>
            <a:r>
              <a:rPr lang="tr-TR" dirty="0" err="1" smtClean="0"/>
              <a:t>Lessening</a:t>
            </a:r>
            <a:r>
              <a:rPr lang="tr-TR" dirty="0" smtClean="0"/>
              <a:t> </a:t>
            </a:r>
            <a:r>
              <a:rPr lang="tr-TR" dirty="0" err="1" smtClean="0"/>
              <a:t>sympathy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victims</a:t>
            </a:r>
            <a:r>
              <a:rPr lang="tr-TR" dirty="0" smtClean="0"/>
              <a:t> of </a:t>
            </a:r>
            <a:r>
              <a:rPr lang="tr-TR" dirty="0" err="1" smtClean="0"/>
              <a:t>rape</a:t>
            </a:r>
            <a:endParaRPr lang="tr-TR" dirty="0" smtClean="0"/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i="1" dirty="0" smtClean="0"/>
              <a:t> </a:t>
            </a:r>
            <a:r>
              <a:rPr lang="tr-TR" sz="2000" dirty="0" err="1" smtClean="0"/>
              <a:t>Problems</a:t>
            </a:r>
            <a:r>
              <a:rPr lang="tr-TR" sz="2000" dirty="0" smtClean="0"/>
              <a:t> of </a:t>
            </a:r>
            <a:r>
              <a:rPr lang="tr-TR" sz="2000" b="1" dirty="0" err="1" smtClean="0"/>
              <a:t>external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validity</a:t>
            </a:r>
            <a:r>
              <a:rPr lang="tr-TR" sz="2000" b="1" dirty="0" smtClean="0"/>
              <a:t> </a:t>
            </a:r>
            <a:r>
              <a:rPr lang="tr-TR" sz="2000" dirty="0" smtClean="0"/>
              <a:t>! 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en-US" sz="2000" b="1" dirty="0" smtClean="0"/>
              <a:t>Demand characteristics </a:t>
            </a:r>
            <a:r>
              <a:rPr lang="en-US" sz="2000" dirty="0" smtClean="0"/>
              <a:t>in the lab situation may increase aggression because the purpose of the study seems obvious</a:t>
            </a:r>
          </a:p>
          <a:p>
            <a:endParaRPr lang="tr-TR" sz="2000" dirty="0" smtClean="0"/>
          </a:p>
          <a:p>
            <a:pPr>
              <a:buClr>
                <a:srgbClr val="C00000"/>
              </a:buClr>
            </a:pPr>
            <a:endParaRPr lang="tr-T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0"/>
            <a:ext cx="7499350" cy="620688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Origins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5627712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Scientists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debated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origins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agression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002060"/>
                </a:solidFill>
              </a:rPr>
              <a:t>Freud </a:t>
            </a:r>
            <a:r>
              <a:rPr lang="tr-TR" sz="2000" dirty="0" smtClean="0">
                <a:solidFill>
                  <a:srgbClr val="002060"/>
                </a:solidFill>
              </a:rPr>
              <a:t>(1930)- </a:t>
            </a:r>
            <a:r>
              <a:rPr lang="en-US" sz="2000" dirty="0" smtClean="0"/>
              <a:t>we have an instinct to aggress.</a:t>
            </a:r>
            <a:r>
              <a:rPr lang="tr-TR" sz="2000" dirty="0" smtClean="0"/>
              <a:t> 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Death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instinct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18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thanatos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Agression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turned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inward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 self-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destructively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directed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outward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toward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Agression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can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controlled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but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never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eliminated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natural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Resim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1196752"/>
            <a:ext cx="4536504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30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Intimate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043608" y="548680"/>
            <a:ext cx="770485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folHlink"/>
                </a:solidFill>
              </a:rPr>
              <a:t> </a:t>
            </a:r>
            <a:r>
              <a:rPr lang="tr-TR" sz="2000" dirty="0" err="1" smtClean="0"/>
              <a:t>Forms</a:t>
            </a:r>
            <a:r>
              <a:rPr lang="tr-TR" sz="2000" dirty="0" smtClean="0"/>
              <a:t> of </a:t>
            </a:r>
            <a:r>
              <a:rPr lang="tr-TR" sz="2000" dirty="0" err="1" smtClean="0"/>
              <a:t>intimate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;  </a:t>
            </a:r>
            <a:r>
              <a:rPr lang="tr-TR" sz="2000" dirty="0" err="1" smtClean="0"/>
              <a:t>Domestic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, </a:t>
            </a:r>
            <a:r>
              <a:rPr lang="tr-TR" sz="2000" dirty="0" err="1" smtClean="0"/>
              <a:t>rape</a:t>
            </a:r>
            <a:r>
              <a:rPr lang="tr-TR" sz="2000" dirty="0" smtClean="0"/>
              <a:t> &amp; </a:t>
            </a:r>
            <a:r>
              <a:rPr lang="tr-TR" sz="2000" dirty="0" err="1" smtClean="0"/>
              <a:t>sexual</a:t>
            </a:r>
            <a:r>
              <a:rPr lang="tr-TR" sz="2000" dirty="0" smtClean="0"/>
              <a:t> </a:t>
            </a:r>
            <a:r>
              <a:rPr lang="tr-TR" sz="2000" dirty="0" err="1" smtClean="0"/>
              <a:t>harressment</a:t>
            </a: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b="1" i="1" dirty="0" smtClean="0">
                <a:solidFill>
                  <a:srgbClr val="002060"/>
                </a:solidFill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</a:rPr>
              <a:t>Domestic</a:t>
            </a:r>
            <a:r>
              <a:rPr lang="tr-TR" sz="2000" b="1" dirty="0" smtClean="0">
                <a:solidFill>
                  <a:srgbClr val="C00000"/>
                </a:solidFill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</a:rPr>
              <a:t>Violence</a:t>
            </a:r>
            <a:r>
              <a:rPr lang="tr-TR" sz="2000" b="1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/>
              <a:t>violence committed by one family member against another</a:t>
            </a: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en-US" sz="2000" dirty="0" smtClean="0"/>
              <a:t>Most common: parents abusing children, husbands abusing wives</a:t>
            </a: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Children</a:t>
            </a:r>
            <a:r>
              <a:rPr lang="tr-TR" sz="2000" dirty="0" smtClean="0"/>
              <a:t> at risk; </a:t>
            </a:r>
            <a:r>
              <a:rPr lang="tr-TR" sz="2000" dirty="0" err="1" smtClean="0"/>
              <a:t>wittnessing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 </a:t>
            </a:r>
            <a:r>
              <a:rPr lang="tr-TR" sz="2000" dirty="0" err="1" smtClean="0"/>
              <a:t>associated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physical</a:t>
            </a:r>
            <a:r>
              <a:rPr lang="tr-TR" sz="2000" dirty="0" smtClean="0"/>
              <a:t> &amp; </a:t>
            </a:r>
            <a:r>
              <a:rPr lang="tr-TR" sz="2000" dirty="0" err="1" smtClean="0"/>
              <a:t>mental</a:t>
            </a:r>
            <a:r>
              <a:rPr lang="tr-TR" sz="2000" dirty="0" smtClean="0"/>
              <a:t> </a:t>
            </a:r>
            <a:r>
              <a:rPr lang="tr-TR" sz="2000" dirty="0" err="1" smtClean="0"/>
              <a:t>health</a:t>
            </a:r>
            <a:r>
              <a:rPr lang="tr-TR" sz="2000" dirty="0" smtClean="0"/>
              <a:t> </a:t>
            </a:r>
            <a:r>
              <a:rPr lang="tr-TR" sz="2000" dirty="0" err="1" smtClean="0"/>
              <a:t>problems</a:t>
            </a:r>
            <a:r>
              <a:rPr lang="tr-TR" sz="2000" dirty="0" smtClean="0"/>
              <a:t>  (</a:t>
            </a:r>
            <a:r>
              <a:rPr lang="tr-TR" sz="2000" dirty="0" err="1" smtClean="0"/>
              <a:t>chronic</a:t>
            </a:r>
            <a:r>
              <a:rPr lang="tr-TR" sz="2000" dirty="0" smtClean="0"/>
              <a:t> </a:t>
            </a:r>
            <a:r>
              <a:rPr lang="tr-TR" sz="2000" dirty="0" err="1" smtClean="0"/>
              <a:t>stress</a:t>
            </a:r>
            <a:r>
              <a:rPr lang="tr-TR" sz="2000" dirty="0" smtClean="0"/>
              <a:t>, </a:t>
            </a:r>
            <a:r>
              <a:rPr lang="tr-TR" sz="2000" dirty="0" err="1" smtClean="0"/>
              <a:t>difficulties</a:t>
            </a:r>
            <a:r>
              <a:rPr lang="tr-TR" sz="2000" dirty="0" smtClean="0"/>
              <a:t> in </a:t>
            </a:r>
            <a:r>
              <a:rPr lang="tr-TR" sz="2000" dirty="0" err="1" smtClean="0"/>
              <a:t>school</a:t>
            </a:r>
            <a:r>
              <a:rPr lang="tr-TR" sz="2000" dirty="0" smtClean="0"/>
              <a:t>, </a:t>
            </a:r>
            <a:r>
              <a:rPr lang="tr-TR" sz="2000" dirty="0" err="1" smtClean="0"/>
              <a:t>problems</a:t>
            </a:r>
            <a:r>
              <a:rPr lang="tr-TR" sz="2000" dirty="0" smtClean="0"/>
              <a:t> of </a:t>
            </a:r>
            <a:r>
              <a:rPr lang="tr-TR" sz="2000" dirty="0" err="1" smtClean="0"/>
              <a:t>concentration</a:t>
            </a:r>
            <a:r>
              <a:rPr lang="tr-TR" sz="2000" dirty="0" smtClean="0"/>
              <a:t>)</a:t>
            </a:r>
          </a:p>
          <a:p>
            <a:pPr marL="0" lvl="1"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Sexually</a:t>
            </a:r>
            <a:r>
              <a:rPr lang="tr-TR" sz="2000" dirty="0" smtClean="0"/>
              <a:t> </a:t>
            </a:r>
            <a:r>
              <a:rPr lang="tr-TR" sz="2000" dirty="0" err="1" smtClean="0"/>
              <a:t>abused</a:t>
            </a:r>
            <a:r>
              <a:rPr lang="tr-TR" sz="2000" dirty="0" smtClean="0"/>
              <a:t> </a:t>
            </a:r>
            <a:r>
              <a:rPr lang="tr-TR" sz="2000" dirty="0" err="1" smtClean="0"/>
              <a:t>girls</a:t>
            </a:r>
            <a:r>
              <a:rPr lang="tr-TR" sz="2000" dirty="0" smtClean="0"/>
              <a:t>- </a:t>
            </a:r>
            <a:r>
              <a:rPr lang="tr-TR" sz="2000" dirty="0" err="1" smtClean="0"/>
              <a:t>biological</a:t>
            </a:r>
            <a:r>
              <a:rPr lang="tr-TR" sz="2000" dirty="0" smtClean="0"/>
              <a:t> </a:t>
            </a:r>
            <a:r>
              <a:rPr lang="tr-TR" sz="2000" dirty="0" err="1" smtClean="0"/>
              <a:t>alterations</a:t>
            </a:r>
            <a:r>
              <a:rPr lang="tr-TR" sz="2000" dirty="0" smtClean="0"/>
              <a:t>,</a:t>
            </a:r>
          </a:p>
          <a:p>
            <a:pPr marL="0" lvl="1"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</a:t>
            </a:r>
            <a:r>
              <a:rPr lang="tr-TR" sz="2000" dirty="0" err="1" smtClean="0"/>
              <a:t>abnormal</a:t>
            </a:r>
            <a:r>
              <a:rPr lang="tr-TR" sz="2000" dirty="0" smtClean="0"/>
              <a:t> </a:t>
            </a:r>
            <a:r>
              <a:rPr lang="tr-TR" sz="2000" dirty="0" err="1" smtClean="0"/>
              <a:t>hormonal</a:t>
            </a:r>
            <a:r>
              <a:rPr lang="tr-TR" sz="2000" dirty="0" smtClean="0"/>
              <a:t> </a:t>
            </a:r>
            <a:r>
              <a:rPr lang="tr-TR" sz="2000" dirty="0" err="1" smtClean="0"/>
              <a:t>changes</a:t>
            </a:r>
            <a:r>
              <a:rPr lang="tr-TR" sz="2000" dirty="0" smtClean="0"/>
              <a:t> &amp; </a:t>
            </a:r>
            <a:r>
              <a:rPr lang="tr-TR" sz="2000" dirty="0" err="1" smtClean="0"/>
              <a:t>early</a:t>
            </a:r>
            <a:r>
              <a:rPr lang="tr-TR" sz="2000" dirty="0" smtClean="0"/>
              <a:t> </a:t>
            </a:r>
            <a:r>
              <a:rPr lang="tr-TR" sz="2000" dirty="0" err="1" smtClean="0"/>
              <a:t>puberty</a:t>
            </a:r>
            <a:r>
              <a:rPr lang="tr-TR" sz="2000" dirty="0" smtClean="0"/>
              <a:t>.</a:t>
            </a:r>
          </a:p>
          <a:p>
            <a:pPr marL="0" lvl="1"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</p:txBody>
      </p:sp>
      <p:pic>
        <p:nvPicPr>
          <p:cNvPr id="7" name="6 Resim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4797152"/>
            <a:ext cx="2160240" cy="1842164"/>
          </a:xfrm>
          <a:prstGeom prst="rect">
            <a:avLst/>
          </a:prstGeom>
        </p:spPr>
      </p:pic>
      <p:pic>
        <p:nvPicPr>
          <p:cNvPr id="9" name="8 Resim" descr="child-abus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32240" y="3717032"/>
            <a:ext cx="1963936" cy="2587486"/>
          </a:xfrm>
          <a:prstGeom prst="rect">
            <a:avLst/>
          </a:prstGeom>
        </p:spPr>
      </p:pic>
      <p:pic>
        <p:nvPicPr>
          <p:cNvPr id="10" name="9 Resim" descr="images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51920" y="4725144"/>
            <a:ext cx="2552700" cy="1790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31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Intimate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043608" y="548680"/>
            <a:ext cx="770485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Factors</a:t>
            </a:r>
            <a:r>
              <a:rPr lang="tr-TR" sz="2000" dirty="0" smtClean="0"/>
              <a:t> </a:t>
            </a:r>
            <a:r>
              <a:rPr lang="tr-TR" sz="2000" dirty="0" err="1" smtClean="0"/>
              <a:t>contributing</a:t>
            </a:r>
            <a:r>
              <a:rPr lang="tr-TR" sz="2000" dirty="0" smtClean="0"/>
              <a:t> </a:t>
            </a:r>
            <a:r>
              <a:rPr lang="tr-TR" sz="2000" dirty="0" err="1" smtClean="0"/>
              <a:t>domestic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;</a:t>
            </a:r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tr-TR" sz="2000" dirty="0" smtClean="0"/>
          </a:p>
          <a:p>
            <a:pPr marL="457200" lvl="2"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dirty="0" smtClean="0"/>
              <a:t>  </a:t>
            </a:r>
            <a:r>
              <a:rPr lang="tr-TR" dirty="0" err="1" smtClean="0"/>
              <a:t>Witnessing</a:t>
            </a:r>
            <a:r>
              <a:rPr lang="tr-TR" dirty="0" smtClean="0"/>
              <a:t> </a:t>
            </a:r>
            <a:r>
              <a:rPr lang="tr-TR" dirty="0" err="1" smtClean="0"/>
              <a:t>parental</a:t>
            </a:r>
            <a:r>
              <a:rPr lang="tr-TR" dirty="0" smtClean="0"/>
              <a:t> </a:t>
            </a:r>
            <a:r>
              <a:rPr lang="tr-TR" dirty="0" err="1" smtClean="0"/>
              <a:t>abuse</a:t>
            </a:r>
            <a:r>
              <a:rPr lang="tr-TR" dirty="0" smtClean="0"/>
              <a:t> as a </a:t>
            </a:r>
            <a:r>
              <a:rPr lang="tr-TR" dirty="0" err="1" smtClean="0"/>
              <a:t>child</a:t>
            </a:r>
            <a:endParaRPr lang="tr-TR" dirty="0" smtClean="0"/>
          </a:p>
          <a:p>
            <a:pPr marL="457200" lvl="2">
              <a:buClr>
                <a:srgbClr val="C00000"/>
              </a:buCl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dirty="0" err="1" smtClean="0"/>
              <a:t>Behaving</a:t>
            </a:r>
            <a:r>
              <a:rPr lang="tr-TR" dirty="0" smtClean="0"/>
              <a:t> </a:t>
            </a:r>
            <a:r>
              <a:rPr lang="tr-TR" dirty="0" err="1" smtClean="0"/>
              <a:t>aggressively</a:t>
            </a:r>
            <a:r>
              <a:rPr lang="tr-TR" dirty="0" smtClean="0"/>
              <a:t> </a:t>
            </a:r>
            <a:r>
              <a:rPr lang="tr-TR" dirty="0" err="1" smtClean="0"/>
              <a:t>toward</a:t>
            </a:r>
            <a:r>
              <a:rPr lang="tr-TR" dirty="0" smtClean="0"/>
              <a:t> </a:t>
            </a:r>
            <a:r>
              <a:rPr lang="tr-TR" dirty="0" err="1" smtClean="0"/>
              <a:t>children</a:t>
            </a:r>
            <a:r>
              <a:rPr lang="tr-TR" dirty="0" smtClean="0"/>
              <a:t> </a:t>
            </a:r>
          </a:p>
          <a:p>
            <a:pPr marL="457200" lvl="2">
              <a:buClr>
                <a:srgbClr val="C00000"/>
              </a:buCl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/</a:t>
            </a:r>
            <a:r>
              <a:rPr lang="tr-TR" dirty="0" err="1" smtClean="0"/>
              <a:t>dominate</a:t>
            </a:r>
            <a:r>
              <a:rPr lang="tr-TR" dirty="0" smtClean="0"/>
              <a:t> </a:t>
            </a:r>
            <a:r>
              <a:rPr lang="tr-TR" dirty="0" err="1" smtClean="0"/>
              <a:t>women</a:t>
            </a:r>
            <a:endParaRPr lang="tr-TR" dirty="0" smtClean="0"/>
          </a:p>
          <a:p>
            <a:pPr marL="457200" lvl="2">
              <a:buClr>
                <a:srgbClr val="C00000"/>
              </a:buCl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dirty="0" err="1" smtClean="0"/>
              <a:t>Inability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empathize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endParaRPr lang="tr-TR" dirty="0" smtClean="0"/>
          </a:p>
          <a:p>
            <a:pPr marL="457200" lvl="2">
              <a:buClr>
                <a:srgbClr val="C00000"/>
              </a:buClr>
            </a:pPr>
            <a:endParaRPr lang="tr-TR" dirty="0" smtClean="0"/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smtClean="0"/>
              <a:t> </a:t>
            </a:r>
            <a:r>
              <a:rPr lang="tr-TR" sz="2000" dirty="0" err="1" smtClean="0"/>
              <a:t>Also</a:t>
            </a:r>
            <a:r>
              <a:rPr lang="tr-TR" sz="2000" dirty="0" smtClean="0"/>
              <a:t> </a:t>
            </a:r>
            <a:r>
              <a:rPr lang="tr-TR" sz="2000" dirty="0" err="1" smtClean="0"/>
              <a:t>situational</a:t>
            </a:r>
            <a:r>
              <a:rPr lang="tr-TR" sz="2000" dirty="0" smtClean="0"/>
              <a:t> </a:t>
            </a:r>
            <a:r>
              <a:rPr lang="tr-TR" sz="2000" dirty="0" err="1" smtClean="0"/>
              <a:t>factors</a:t>
            </a:r>
            <a:r>
              <a:rPr lang="tr-TR" sz="2000" dirty="0" smtClean="0"/>
              <a:t>; </a:t>
            </a:r>
            <a:r>
              <a:rPr lang="tr-TR" sz="2000" dirty="0" err="1" smtClean="0"/>
              <a:t>jealousy</a:t>
            </a:r>
            <a:r>
              <a:rPr lang="tr-TR" dirty="0" smtClean="0"/>
              <a:t> </a:t>
            </a:r>
            <a:r>
              <a:rPr lang="tr-TR" sz="2000" dirty="0" smtClean="0"/>
              <a:t>&amp; </a:t>
            </a:r>
            <a:r>
              <a:rPr lang="tr-TR" sz="2000" dirty="0" err="1" smtClean="0"/>
              <a:t>work</a:t>
            </a:r>
            <a:r>
              <a:rPr lang="tr-TR" sz="2000" dirty="0" smtClean="0"/>
              <a:t> –</a:t>
            </a:r>
            <a:r>
              <a:rPr lang="tr-TR" sz="2000" dirty="0" err="1" smtClean="0"/>
              <a:t>related</a:t>
            </a:r>
            <a:r>
              <a:rPr lang="tr-TR" sz="2000" dirty="0" smtClean="0"/>
              <a:t> </a:t>
            </a:r>
            <a:r>
              <a:rPr lang="tr-TR" sz="2000" dirty="0" err="1" smtClean="0"/>
              <a:t>frustration</a:t>
            </a: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 </a:t>
            </a:r>
            <a:r>
              <a:rPr lang="tr-TR" sz="2000" dirty="0" err="1" smtClean="0"/>
              <a:t>Women</a:t>
            </a:r>
            <a:r>
              <a:rPr lang="tr-TR" sz="2000" dirty="0" smtClean="0"/>
              <a:t> </a:t>
            </a:r>
            <a:r>
              <a:rPr lang="tr-TR" sz="2000" dirty="0" err="1" smtClean="0"/>
              <a:t>assaulted</a:t>
            </a:r>
            <a:r>
              <a:rPr lang="tr-TR" sz="2000" dirty="0" smtClean="0"/>
              <a:t> 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their</a:t>
            </a:r>
            <a:r>
              <a:rPr lang="tr-TR" sz="2000" dirty="0" smtClean="0"/>
              <a:t> </a:t>
            </a:r>
            <a:r>
              <a:rPr lang="tr-TR" sz="2000" dirty="0" err="1" smtClean="0"/>
              <a:t>partners</a:t>
            </a:r>
            <a:r>
              <a:rPr lang="tr-TR" sz="2000" dirty="0" smtClean="0"/>
              <a:t> </a:t>
            </a:r>
            <a:r>
              <a:rPr lang="tr-TR" sz="2000" dirty="0" err="1" smtClean="0"/>
              <a:t>experience</a:t>
            </a:r>
            <a:r>
              <a:rPr lang="tr-TR" sz="2000" dirty="0" smtClean="0"/>
              <a:t>;</a:t>
            </a: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</a:t>
            </a:r>
            <a:r>
              <a:rPr lang="tr-TR" sz="2000" dirty="0" smtClean="0"/>
              <a:t>   </a:t>
            </a:r>
            <a:r>
              <a:rPr lang="tr-TR" sz="2000" dirty="0" smtClean="0"/>
              <a:t>- </a:t>
            </a:r>
            <a:r>
              <a:rPr lang="tr-TR" sz="2000" dirty="0" smtClean="0"/>
              <a:t> </a:t>
            </a:r>
            <a:r>
              <a:rPr lang="tr-TR" sz="2000" dirty="0" err="1" smtClean="0"/>
              <a:t>shock</a:t>
            </a:r>
            <a:r>
              <a:rPr lang="tr-TR" sz="2000" dirty="0" smtClean="0"/>
              <a:t>, </a:t>
            </a:r>
            <a:r>
              <a:rPr lang="tr-TR" sz="2000" dirty="0" err="1" smtClean="0"/>
              <a:t>denial</a:t>
            </a:r>
            <a:r>
              <a:rPr lang="tr-TR" sz="2000" dirty="0" smtClean="0"/>
              <a:t>, </a:t>
            </a:r>
            <a:r>
              <a:rPr lang="tr-TR" sz="2000" dirty="0" err="1" smtClean="0"/>
              <a:t>withdrawal</a:t>
            </a:r>
            <a:r>
              <a:rPr lang="tr-TR" sz="2000" dirty="0" smtClean="0"/>
              <a:t>, </a:t>
            </a:r>
            <a:r>
              <a:rPr lang="tr-TR" sz="2000" dirty="0" err="1" smtClean="0"/>
              <a:t>psychological</a:t>
            </a:r>
            <a:r>
              <a:rPr lang="tr-TR" sz="2000" dirty="0" smtClean="0"/>
              <a:t> </a:t>
            </a:r>
            <a:r>
              <a:rPr lang="tr-TR" sz="2000" dirty="0" err="1" smtClean="0"/>
              <a:t>numbing</a:t>
            </a:r>
            <a:r>
              <a:rPr lang="tr-TR" sz="2000" dirty="0" smtClean="0"/>
              <a:t> &amp; </a:t>
            </a:r>
            <a:r>
              <a:rPr lang="tr-TR" sz="2000" dirty="0" err="1" smtClean="0"/>
              <a:t>fear</a:t>
            </a:r>
            <a:r>
              <a:rPr lang="tr-TR" sz="2000" dirty="0" smtClean="0"/>
              <a:t>.</a:t>
            </a:r>
          </a:p>
          <a:p>
            <a:pPr marL="0" lvl="1"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</a:t>
            </a:r>
            <a:r>
              <a:rPr lang="tr-TR" sz="2000" dirty="0" smtClean="0"/>
              <a:t>   -  </a:t>
            </a:r>
            <a:r>
              <a:rPr lang="tr-TR" sz="2000" dirty="0" err="1" smtClean="0"/>
              <a:t>Also</a:t>
            </a:r>
            <a:r>
              <a:rPr lang="tr-TR" sz="2000" dirty="0" smtClean="0"/>
              <a:t> </a:t>
            </a:r>
            <a:r>
              <a:rPr lang="tr-TR" sz="2000" dirty="0" err="1" smtClean="0"/>
              <a:t>associated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changes</a:t>
            </a:r>
            <a:r>
              <a:rPr lang="tr-TR" sz="2000" dirty="0" smtClean="0"/>
              <a:t> in self-</a:t>
            </a:r>
            <a:r>
              <a:rPr lang="tr-TR" sz="2000" dirty="0" err="1" smtClean="0"/>
              <a:t>esteem</a:t>
            </a:r>
            <a:r>
              <a:rPr lang="tr-TR" sz="2000" dirty="0" smtClean="0"/>
              <a:t>, </a:t>
            </a:r>
            <a:r>
              <a:rPr lang="tr-TR" sz="2000" dirty="0" err="1" smtClean="0"/>
              <a:t>chronic</a:t>
            </a:r>
            <a:r>
              <a:rPr lang="tr-TR" sz="2000" dirty="0" smtClean="0"/>
              <a:t> </a:t>
            </a:r>
            <a:r>
              <a:rPr lang="tr-TR" sz="2000" dirty="0" err="1" smtClean="0"/>
              <a:t>anxiety</a:t>
            </a:r>
            <a:r>
              <a:rPr lang="tr-TR" sz="2000" dirty="0" smtClean="0"/>
              <a:t>, </a:t>
            </a:r>
            <a:r>
              <a:rPr lang="tr-TR" sz="2000" dirty="0" err="1" smtClean="0"/>
              <a:t>fatigue</a:t>
            </a:r>
            <a:r>
              <a:rPr lang="tr-TR" sz="2000" dirty="0" smtClean="0"/>
              <a:t>, </a:t>
            </a:r>
            <a:r>
              <a:rPr lang="tr-TR" sz="2000" dirty="0" err="1" smtClean="0"/>
              <a:t>sleeping</a:t>
            </a:r>
            <a:r>
              <a:rPr lang="tr-TR" sz="2000" dirty="0" smtClean="0"/>
              <a:t> </a:t>
            </a:r>
            <a:r>
              <a:rPr lang="tr-TR" sz="2000" dirty="0" err="1" smtClean="0"/>
              <a:t>difficulties</a:t>
            </a:r>
            <a:r>
              <a:rPr lang="tr-TR" sz="2000" dirty="0" smtClean="0"/>
              <a:t>, </a:t>
            </a:r>
            <a:r>
              <a:rPr lang="tr-TR" sz="2000" dirty="0" err="1" smtClean="0"/>
              <a:t>eating</a:t>
            </a:r>
            <a:r>
              <a:rPr lang="tr-TR" sz="2000" dirty="0" smtClean="0"/>
              <a:t> </a:t>
            </a:r>
            <a:r>
              <a:rPr lang="tr-TR" sz="2000" dirty="0" err="1" smtClean="0"/>
              <a:t>disorders</a:t>
            </a:r>
            <a:r>
              <a:rPr lang="tr-TR" sz="2000" dirty="0" smtClean="0"/>
              <a:t> &amp; </a:t>
            </a:r>
            <a:r>
              <a:rPr lang="tr-TR" sz="2000" dirty="0" err="1" smtClean="0"/>
              <a:t>nightmares</a:t>
            </a:r>
            <a:r>
              <a:rPr lang="tr-TR" sz="2000" dirty="0" smtClean="0"/>
              <a:t>. </a:t>
            </a:r>
          </a:p>
          <a:p>
            <a:pPr marL="0" lvl="1"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/>
              <a:t>Police </a:t>
            </a:r>
            <a:r>
              <a:rPr lang="en-US" sz="2000" dirty="0" smtClean="0"/>
              <a:t>are more reluctant to intervene in family violence than stranger </a:t>
            </a:r>
            <a:r>
              <a:rPr lang="en-US" sz="2000" dirty="0" smtClean="0"/>
              <a:t>violence</a:t>
            </a: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                            </a:t>
            </a:r>
            <a:r>
              <a:rPr lang="en-US" sz="2000" i="1" dirty="0" smtClean="0">
                <a:solidFill>
                  <a:srgbClr val="002060"/>
                </a:solidFill>
              </a:rPr>
              <a:t>Why </a:t>
            </a:r>
            <a:r>
              <a:rPr lang="en-US" sz="2000" i="1" dirty="0" smtClean="0">
                <a:solidFill>
                  <a:srgbClr val="002060"/>
                </a:solidFill>
              </a:rPr>
              <a:t>do women remain</a:t>
            </a:r>
            <a:r>
              <a:rPr lang="en-US" sz="2000" i="1" dirty="0" smtClean="0">
                <a:solidFill>
                  <a:srgbClr val="002060"/>
                </a:solidFill>
              </a:rPr>
              <a:t>?</a:t>
            </a:r>
            <a:endParaRPr lang="tr-TR" sz="2000" i="1" dirty="0" smtClean="0">
              <a:solidFill>
                <a:srgbClr val="002060"/>
              </a:solidFill>
            </a:endParaRPr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/>
              <a:t>  </a:t>
            </a:r>
            <a:r>
              <a:rPr lang="en-US" sz="2000" dirty="0" smtClean="0"/>
              <a:t>Economic dependence, few options for escape or alternatives</a:t>
            </a:r>
          </a:p>
          <a:p>
            <a:pPr marL="0" lvl="1">
              <a:buClr>
                <a:schemeClr val="accent4">
                  <a:lumMod val="50000"/>
                </a:schemeClr>
              </a:buClr>
              <a:buFontTx/>
              <a:buChar char="-"/>
            </a:pP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  <a:buFontTx/>
              <a:buChar char="-"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tr-TR" sz="2000" b="1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32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20688"/>
            <a:ext cx="7818834" cy="6237312"/>
          </a:xfrm>
        </p:spPr>
        <p:txBody>
          <a:bodyPr/>
          <a:lstStyle/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tr-TR" sz="2000" b="1" i="1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Clr>
                <a:srgbClr val="002060"/>
              </a:buClr>
              <a:buSzPct val="100000"/>
              <a:buNone/>
            </a:pPr>
            <a:endParaRPr lang="en-US" sz="2000" dirty="0" smtClean="0"/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Intimate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043608" y="548680"/>
            <a:ext cx="770485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Factors</a:t>
            </a:r>
            <a:r>
              <a:rPr lang="tr-TR" sz="2000" dirty="0" smtClean="0"/>
              <a:t> </a:t>
            </a:r>
            <a:r>
              <a:rPr lang="tr-TR" sz="2000" dirty="0" err="1" smtClean="0"/>
              <a:t>contributing</a:t>
            </a:r>
            <a:r>
              <a:rPr lang="tr-TR" sz="2000" dirty="0" smtClean="0"/>
              <a:t> </a:t>
            </a:r>
            <a:r>
              <a:rPr lang="tr-TR" sz="2000" dirty="0" err="1" smtClean="0"/>
              <a:t>domestic</a:t>
            </a:r>
            <a:r>
              <a:rPr lang="tr-TR" sz="2000" dirty="0" smtClean="0"/>
              <a:t> </a:t>
            </a:r>
            <a:r>
              <a:rPr lang="tr-TR" sz="2000" dirty="0" err="1" smtClean="0"/>
              <a:t>violence</a:t>
            </a:r>
            <a:r>
              <a:rPr lang="tr-TR" sz="2000" dirty="0" smtClean="0"/>
              <a:t>;</a:t>
            </a:r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tr-TR" sz="2000" dirty="0" smtClean="0"/>
          </a:p>
          <a:p>
            <a:pPr marL="457200" lvl="2"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dirty="0" smtClean="0"/>
              <a:t>  </a:t>
            </a:r>
            <a:r>
              <a:rPr lang="tr-TR" dirty="0" err="1" smtClean="0"/>
              <a:t>Witnessing</a:t>
            </a:r>
            <a:r>
              <a:rPr lang="tr-TR" dirty="0" smtClean="0"/>
              <a:t> </a:t>
            </a:r>
            <a:r>
              <a:rPr lang="tr-TR" dirty="0" err="1" smtClean="0"/>
              <a:t>parental</a:t>
            </a:r>
            <a:r>
              <a:rPr lang="tr-TR" dirty="0" smtClean="0"/>
              <a:t> </a:t>
            </a:r>
            <a:r>
              <a:rPr lang="tr-TR" dirty="0" err="1" smtClean="0"/>
              <a:t>abuse</a:t>
            </a:r>
            <a:r>
              <a:rPr lang="tr-TR" dirty="0" smtClean="0"/>
              <a:t> as a </a:t>
            </a:r>
            <a:r>
              <a:rPr lang="tr-TR" dirty="0" err="1" smtClean="0"/>
              <a:t>child</a:t>
            </a:r>
            <a:endParaRPr lang="tr-TR" dirty="0" smtClean="0"/>
          </a:p>
          <a:p>
            <a:pPr marL="457200" lvl="2">
              <a:buClr>
                <a:srgbClr val="C00000"/>
              </a:buCl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dirty="0" err="1" smtClean="0"/>
              <a:t>Behaving</a:t>
            </a:r>
            <a:r>
              <a:rPr lang="tr-TR" dirty="0" smtClean="0"/>
              <a:t> </a:t>
            </a:r>
            <a:r>
              <a:rPr lang="tr-TR" dirty="0" err="1" smtClean="0"/>
              <a:t>aggressively</a:t>
            </a:r>
            <a:r>
              <a:rPr lang="tr-TR" dirty="0" smtClean="0"/>
              <a:t> </a:t>
            </a:r>
            <a:r>
              <a:rPr lang="tr-TR" dirty="0" err="1" smtClean="0"/>
              <a:t>toward</a:t>
            </a:r>
            <a:r>
              <a:rPr lang="tr-TR" dirty="0" smtClean="0"/>
              <a:t> </a:t>
            </a:r>
            <a:r>
              <a:rPr lang="tr-TR" dirty="0" err="1" smtClean="0"/>
              <a:t>children</a:t>
            </a:r>
            <a:r>
              <a:rPr lang="tr-TR" dirty="0" smtClean="0"/>
              <a:t> </a:t>
            </a:r>
          </a:p>
          <a:p>
            <a:pPr marL="457200" lvl="2">
              <a:buClr>
                <a:srgbClr val="C00000"/>
              </a:buCl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/</a:t>
            </a:r>
            <a:r>
              <a:rPr lang="tr-TR" dirty="0" err="1" smtClean="0"/>
              <a:t>dominate</a:t>
            </a:r>
            <a:r>
              <a:rPr lang="tr-TR" dirty="0" smtClean="0"/>
              <a:t> </a:t>
            </a:r>
            <a:r>
              <a:rPr lang="tr-TR" dirty="0" err="1" smtClean="0"/>
              <a:t>women</a:t>
            </a:r>
            <a:endParaRPr lang="tr-TR" dirty="0" smtClean="0"/>
          </a:p>
          <a:p>
            <a:pPr marL="457200" lvl="2">
              <a:buClr>
                <a:srgbClr val="C00000"/>
              </a:buCl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dirty="0" err="1" smtClean="0"/>
              <a:t>Inability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empathize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endParaRPr lang="tr-TR" dirty="0" smtClean="0"/>
          </a:p>
          <a:p>
            <a:pPr marL="457200" lvl="2">
              <a:buClr>
                <a:srgbClr val="C00000"/>
              </a:buClr>
            </a:pPr>
            <a:endParaRPr lang="tr-TR" dirty="0" smtClean="0"/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smtClean="0"/>
              <a:t> </a:t>
            </a:r>
            <a:r>
              <a:rPr lang="tr-TR" sz="2000" dirty="0" err="1" smtClean="0"/>
              <a:t>Also</a:t>
            </a:r>
            <a:r>
              <a:rPr lang="tr-TR" sz="2000" dirty="0" smtClean="0"/>
              <a:t> </a:t>
            </a:r>
            <a:r>
              <a:rPr lang="tr-TR" sz="2000" dirty="0" err="1" smtClean="0"/>
              <a:t>situational</a:t>
            </a:r>
            <a:r>
              <a:rPr lang="tr-TR" sz="2000" dirty="0" smtClean="0"/>
              <a:t> </a:t>
            </a:r>
            <a:r>
              <a:rPr lang="tr-TR" sz="2000" dirty="0" err="1" smtClean="0"/>
              <a:t>factors</a:t>
            </a:r>
            <a:r>
              <a:rPr lang="tr-TR" sz="2000" dirty="0" smtClean="0"/>
              <a:t>; </a:t>
            </a:r>
            <a:r>
              <a:rPr lang="tr-TR" sz="2000" dirty="0" err="1" smtClean="0"/>
              <a:t>jealousy</a:t>
            </a:r>
            <a:r>
              <a:rPr lang="tr-TR" dirty="0" smtClean="0"/>
              <a:t> </a:t>
            </a:r>
            <a:r>
              <a:rPr lang="tr-TR" sz="2000" dirty="0" smtClean="0"/>
              <a:t>&amp; </a:t>
            </a:r>
            <a:r>
              <a:rPr lang="tr-TR" sz="2000" dirty="0" err="1" smtClean="0"/>
              <a:t>work</a:t>
            </a:r>
            <a:r>
              <a:rPr lang="tr-TR" sz="2000" dirty="0" smtClean="0"/>
              <a:t> –</a:t>
            </a:r>
            <a:r>
              <a:rPr lang="tr-TR" sz="2000" dirty="0" err="1" smtClean="0"/>
              <a:t>related</a:t>
            </a:r>
            <a:r>
              <a:rPr lang="tr-TR" sz="2000" dirty="0" smtClean="0"/>
              <a:t> </a:t>
            </a:r>
            <a:r>
              <a:rPr lang="tr-TR" sz="2000" dirty="0" err="1" smtClean="0"/>
              <a:t>frustration</a:t>
            </a: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 </a:t>
            </a:r>
            <a:r>
              <a:rPr lang="tr-TR" sz="2000" dirty="0" err="1" smtClean="0"/>
              <a:t>Women</a:t>
            </a:r>
            <a:r>
              <a:rPr lang="tr-TR" sz="2000" dirty="0" smtClean="0"/>
              <a:t> </a:t>
            </a:r>
            <a:r>
              <a:rPr lang="tr-TR" sz="2000" dirty="0" err="1" smtClean="0"/>
              <a:t>assaulted</a:t>
            </a:r>
            <a:r>
              <a:rPr lang="tr-TR" sz="2000" dirty="0" smtClean="0"/>
              <a:t> 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their</a:t>
            </a:r>
            <a:r>
              <a:rPr lang="tr-TR" sz="2000" dirty="0" smtClean="0"/>
              <a:t> </a:t>
            </a:r>
            <a:r>
              <a:rPr lang="tr-TR" sz="2000" dirty="0" err="1" smtClean="0"/>
              <a:t>partners</a:t>
            </a:r>
            <a:r>
              <a:rPr lang="tr-TR" sz="2000" dirty="0" smtClean="0"/>
              <a:t> </a:t>
            </a:r>
            <a:r>
              <a:rPr lang="tr-TR" sz="2000" dirty="0" err="1" smtClean="0"/>
              <a:t>experience</a:t>
            </a:r>
            <a:r>
              <a:rPr lang="tr-TR" sz="2000" dirty="0" smtClean="0"/>
              <a:t>;</a:t>
            </a: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</a:t>
            </a:r>
            <a:r>
              <a:rPr lang="tr-TR" sz="2000" dirty="0" smtClean="0"/>
              <a:t>   </a:t>
            </a:r>
            <a:r>
              <a:rPr lang="tr-TR" sz="2000" dirty="0" smtClean="0"/>
              <a:t>- </a:t>
            </a:r>
            <a:r>
              <a:rPr lang="tr-TR" sz="2000" dirty="0" smtClean="0"/>
              <a:t> </a:t>
            </a:r>
            <a:r>
              <a:rPr lang="tr-TR" sz="2000" dirty="0" err="1" smtClean="0"/>
              <a:t>shock</a:t>
            </a:r>
            <a:r>
              <a:rPr lang="tr-TR" sz="2000" dirty="0" smtClean="0"/>
              <a:t>, </a:t>
            </a:r>
            <a:r>
              <a:rPr lang="tr-TR" sz="2000" dirty="0" err="1" smtClean="0"/>
              <a:t>denial</a:t>
            </a:r>
            <a:r>
              <a:rPr lang="tr-TR" sz="2000" dirty="0" smtClean="0"/>
              <a:t>, </a:t>
            </a:r>
            <a:r>
              <a:rPr lang="tr-TR" sz="2000" dirty="0" err="1" smtClean="0"/>
              <a:t>withdrawal</a:t>
            </a:r>
            <a:r>
              <a:rPr lang="tr-TR" sz="2000" dirty="0" smtClean="0"/>
              <a:t>, </a:t>
            </a:r>
            <a:r>
              <a:rPr lang="tr-TR" sz="2000" dirty="0" err="1" smtClean="0"/>
              <a:t>psychological</a:t>
            </a:r>
            <a:r>
              <a:rPr lang="tr-TR" sz="2000" dirty="0" smtClean="0"/>
              <a:t> </a:t>
            </a:r>
            <a:r>
              <a:rPr lang="tr-TR" sz="2000" dirty="0" err="1" smtClean="0"/>
              <a:t>numbing</a:t>
            </a:r>
            <a:r>
              <a:rPr lang="tr-TR" sz="2000" dirty="0" smtClean="0"/>
              <a:t> &amp; </a:t>
            </a:r>
            <a:r>
              <a:rPr lang="tr-TR" sz="2000" dirty="0" err="1" smtClean="0"/>
              <a:t>fear</a:t>
            </a:r>
            <a:r>
              <a:rPr lang="tr-TR" sz="2000" dirty="0" smtClean="0"/>
              <a:t>.</a:t>
            </a:r>
          </a:p>
          <a:p>
            <a:pPr marL="0" lvl="1"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</a:t>
            </a:r>
            <a:r>
              <a:rPr lang="tr-TR" sz="2000" dirty="0" smtClean="0"/>
              <a:t>   -  </a:t>
            </a:r>
            <a:r>
              <a:rPr lang="tr-TR" sz="2000" dirty="0" err="1" smtClean="0"/>
              <a:t>Also</a:t>
            </a:r>
            <a:r>
              <a:rPr lang="tr-TR" sz="2000" dirty="0" smtClean="0"/>
              <a:t> </a:t>
            </a:r>
            <a:r>
              <a:rPr lang="tr-TR" sz="2000" dirty="0" err="1" smtClean="0"/>
              <a:t>associated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changes</a:t>
            </a:r>
            <a:r>
              <a:rPr lang="tr-TR" sz="2000" dirty="0" smtClean="0"/>
              <a:t> in self-</a:t>
            </a:r>
            <a:r>
              <a:rPr lang="tr-TR" sz="2000" dirty="0" err="1" smtClean="0"/>
              <a:t>esteem</a:t>
            </a:r>
            <a:r>
              <a:rPr lang="tr-TR" sz="2000" dirty="0" smtClean="0"/>
              <a:t>, </a:t>
            </a:r>
            <a:r>
              <a:rPr lang="tr-TR" sz="2000" dirty="0" err="1" smtClean="0"/>
              <a:t>chronic</a:t>
            </a:r>
            <a:r>
              <a:rPr lang="tr-TR" sz="2000" dirty="0" smtClean="0"/>
              <a:t> </a:t>
            </a:r>
            <a:r>
              <a:rPr lang="tr-TR" sz="2000" dirty="0" err="1" smtClean="0"/>
              <a:t>anxiety</a:t>
            </a:r>
            <a:r>
              <a:rPr lang="tr-TR" sz="2000" dirty="0" smtClean="0"/>
              <a:t>, </a:t>
            </a:r>
            <a:r>
              <a:rPr lang="tr-TR" sz="2000" dirty="0" err="1" smtClean="0"/>
              <a:t>fatigue</a:t>
            </a:r>
            <a:r>
              <a:rPr lang="tr-TR" sz="2000" dirty="0" smtClean="0"/>
              <a:t>, </a:t>
            </a:r>
            <a:r>
              <a:rPr lang="tr-TR" sz="2000" dirty="0" err="1" smtClean="0"/>
              <a:t>sleeping</a:t>
            </a:r>
            <a:r>
              <a:rPr lang="tr-TR" sz="2000" dirty="0" smtClean="0"/>
              <a:t> </a:t>
            </a:r>
            <a:r>
              <a:rPr lang="tr-TR" sz="2000" dirty="0" err="1" smtClean="0"/>
              <a:t>difficulties</a:t>
            </a:r>
            <a:r>
              <a:rPr lang="tr-TR" sz="2000" dirty="0" smtClean="0"/>
              <a:t>, </a:t>
            </a:r>
            <a:r>
              <a:rPr lang="tr-TR" sz="2000" dirty="0" err="1" smtClean="0"/>
              <a:t>eating</a:t>
            </a:r>
            <a:r>
              <a:rPr lang="tr-TR" sz="2000" dirty="0" smtClean="0"/>
              <a:t> </a:t>
            </a:r>
            <a:r>
              <a:rPr lang="tr-TR" sz="2000" dirty="0" err="1" smtClean="0"/>
              <a:t>disorders</a:t>
            </a:r>
            <a:r>
              <a:rPr lang="tr-TR" sz="2000" dirty="0" smtClean="0"/>
              <a:t> &amp; </a:t>
            </a:r>
            <a:r>
              <a:rPr lang="tr-TR" sz="2000" dirty="0" err="1" smtClean="0"/>
              <a:t>nightmares</a:t>
            </a:r>
            <a:r>
              <a:rPr lang="tr-TR" sz="2000" dirty="0" smtClean="0"/>
              <a:t>. </a:t>
            </a:r>
          </a:p>
          <a:p>
            <a:pPr marL="0" lvl="1">
              <a:buClr>
                <a:schemeClr val="accent4">
                  <a:lumMod val="50000"/>
                </a:schemeClr>
              </a:buClr>
            </a:pP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/>
              <a:t>Police </a:t>
            </a:r>
            <a:r>
              <a:rPr lang="en-US" sz="2000" dirty="0" smtClean="0"/>
              <a:t>are more reluctant to intervene in family violence than stranger </a:t>
            </a:r>
            <a:r>
              <a:rPr lang="en-US" sz="2000" dirty="0" smtClean="0"/>
              <a:t>violence</a:t>
            </a: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</a:pPr>
            <a:r>
              <a:rPr lang="tr-TR" sz="2000" dirty="0" smtClean="0"/>
              <a:t>                             </a:t>
            </a:r>
            <a:r>
              <a:rPr lang="en-US" sz="2000" i="1" dirty="0" smtClean="0">
                <a:solidFill>
                  <a:srgbClr val="002060"/>
                </a:solidFill>
              </a:rPr>
              <a:t>Why </a:t>
            </a:r>
            <a:r>
              <a:rPr lang="en-US" sz="2000" i="1" dirty="0" smtClean="0">
                <a:solidFill>
                  <a:srgbClr val="002060"/>
                </a:solidFill>
              </a:rPr>
              <a:t>do women remain</a:t>
            </a:r>
            <a:r>
              <a:rPr lang="en-US" sz="2000" i="1" dirty="0" smtClean="0">
                <a:solidFill>
                  <a:srgbClr val="002060"/>
                </a:solidFill>
              </a:rPr>
              <a:t>?</a:t>
            </a:r>
            <a:endParaRPr lang="tr-TR" sz="2000" i="1" dirty="0" smtClean="0">
              <a:solidFill>
                <a:srgbClr val="002060"/>
              </a:solidFill>
            </a:endParaRPr>
          </a:p>
          <a:p>
            <a:pPr marL="0" lvl="1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/>
              <a:t>  </a:t>
            </a:r>
            <a:r>
              <a:rPr lang="en-US" sz="2000" dirty="0" smtClean="0"/>
              <a:t>Economic dependence, few options for escape or alternatives</a:t>
            </a:r>
          </a:p>
          <a:p>
            <a:pPr marL="0" lvl="1">
              <a:buClr>
                <a:schemeClr val="accent4">
                  <a:lumMod val="50000"/>
                </a:schemeClr>
              </a:buClr>
              <a:buFontTx/>
              <a:buChar char="-"/>
            </a:pPr>
            <a:endParaRPr lang="tr-TR" sz="2000" dirty="0" smtClean="0"/>
          </a:p>
          <a:p>
            <a:pPr marL="0" lvl="1">
              <a:buClr>
                <a:schemeClr val="accent4">
                  <a:lumMod val="50000"/>
                </a:schemeClr>
              </a:buClr>
              <a:buFontTx/>
              <a:buChar char="-"/>
            </a:pP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tr-TR" sz="2000" b="1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B372-AB63-4085-9263-804885F7AADE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432048"/>
          </a:xfrm>
        </p:spPr>
        <p:txBody>
          <a:bodyPr>
            <a:no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Intimate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dirty="0">
              <a:solidFill>
                <a:schemeClr val="folHlink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499350" cy="4800600"/>
          </a:xfrm>
        </p:spPr>
        <p:txBody>
          <a:bodyPr/>
          <a:lstStyle/>
          <a:p>
            <a:pPr>
              <a:lnSpc>
                <a:spcPct val="12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C00000"/>
                </a:solidFill>
              </a:rPr>
              <a:t>Rape</a:t>
            </a:r>
            <a:r>
              <a:rPr lang="tr-TR" sz="2000" b="1" dirty="0" smtClean="0">
                <a:solidFill>
                  <a:srgbClr val="C00000"/>
                </a:solidFill>
              </a:rPr>
              <a:t>: </a:t>
            </a:r>
            <a:r>
              <a:rPr lang="en-US" sz="2000" dirty="0" smtClean="0"/>
              <a:t>forced sexual activity without the partner’s </a:t>
            </a:r>
            <a:r>
              <a:rPr lang="en-US" sz="2000" dirty="0" smtClean="0"/>
              <a:t>consent.</a:t>
            </a:r>
            <a:endParaRPr lang="tr-TR" sz="2000" dirty="0" smtClean="0"/>
          </a:p>
          <a:p>
            <a:pPr>
              <a:lnSpc>
                <a:spcPct val="12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C</a:t>
            </a:r>
            <a:r>
              <a:rPr lang="en-US" sz="2000" dirty="0" smtClean="0"/>
              <a:t>rime </a:t>
            </a:r>
            <a:r>
              <a:rPr lang="en-US" sz="2000" dirty="0" smtClean="0"/>
              <a:t>of aggression and power, involving a male need for control &amp; </a:t>
            </a:r>
            <a:r>
              <a:rPr lang="en-US" sz="2000" dirty="0" smtClean="0"/>
              <a:t>domination</a:t>
            </a:r>
            <a:endParaRPr lang="tr-TR" sz="2000" dirty="0" smtClean="0"/>
          </a:p>
          <a:p>
            <a:pPr>
              <a:lnSpc>
                <a:spcPct val="120000"/>
              </a:lnSpc>
              <a:buClr>
                <a:schemeClr val="accent4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~20</a:t>
            </a:r>
            <a:r>
              <a:rPr lang="en-US" sz="2000" dirty="0" smtClean="0"/>
              <a:t>% of women in the U.S. have been raped, often when under age 18, and usually by someone they know, often by a relative or boyfriend (current or former)</a:t>
            </a:r>
          </a:p>
          <a:p>
            <a:pPr>
              <a:buClr>
                <a:srgbClr val="C00000"/>
              </a:buClr>
              <a:buSzPct val="100000"/>
              <a:buNone/>
            </a:pPr>
            <a:r>
              <a:rPr lang="tr-TR" sz="2000" b="1" dirty="0" smtClean="0"/>
              <a:t> </a:t>
            </a:r>
            <a:endParaRPr lang="en-US" sz="20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140968"/>
            <a:ext cx="6120680" cy="2916324"/>
          </a:xfrm>
          <a:prstGeom prst="rect">
            <a:avLst/>
          </a:prstGeom>
          <a:noFill/>
        </p:spPr>
      </p:pic>
      <p:sp>
        <p:nvSpPr>
          <p:cNvPr id="7" name="6 Dikdörtgen"/>
          <p:cNvSpPr/>
          <p:nvPr/>
        </p:nvSpPr>
        <p:spPr>
          <a:xfrm>
            <a:off x="971600" y="6211669"/>
            <a:ext cx="817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C00000"/>
                </a:solidFill>
              </a:rPr>
              <a:t>Total rapes/sexual assaults per year and the relationship of the attacker to the victim.</a:t>
            </a:r>
            <a:endParaRPr lang="en-US" sz="1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EC89C-D694-4A82-98DD-E33775772BD2}" type="slidenum">
              <a:rPr lang="en-US"/>
              <a:pPr/>
              <a:t>34</a:t>
            </a:fld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764705"/>
            <a:ext cx="7812088" cy="5712296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b="1" i="1" dirty="0">
                <a:solidFill>
                  <a:srgbClr val="002060"/>
                </a:solidFill>
              </a:rPr>
              <a:t>Rape Myths </a:t>
            </a:r>
            <a:r>
              <a:rPr lang="en-US" sz="2000" dirty="0"/>
              <a:t>may contribute to the high rates of rape</a:t>
            </a:r>
          </a:p>
          <a:p>
            <a:pPr lvl="1">
              <a:buClr>
                <a:schemeClr val="accent4">
                  <a:lumMod val="50000"/>
                </a:schemeClr>
              </a:buClr>
              <a:buNone/>
            </a:pPr>
            <a:r>
              <a:rPr lang="tr-TR" sz="2000" dirty="0" smtClean="0"/>
              <a:t>- </a:t>
            </a:r>
            <a:r>
              <a:rPr lang="en-US" sz="2000" dirty="0" smtClean="0"/>
              <a:t>“</a:t>
            </a:r>
            <a:r>
              <a:rPr lang="en-US" sz="2000" i="1" dirty="0" smtClean="0"/>
              <a:t>Women </a:t>
            </a:r>
            <a:r>
              <a:rPr lang="en-US" sz="2000" i="1" dirty="0"/>
              <a:t>ask for </a:t>
            </a:r>
            <a:r>
              <a:rPr lang="en-US" sz="2000" i="1" dirty="0" smtClean="0"/>
              <a:t>it”</a:t>
            </a:r>
            <a:endParaRPr lang="tr-TR" sz="2000" i="1" dirty="0" smtClean="0"/>
          </a:p>
          <a:p>
            <a:pPr lvl="1">
              <a:buClr>
                <a:schemeClr val="accent4">
                  <a:lumMod val="50000"/>
                </a:schemeClr>
              </a:buClr>
              <a:buNone/>
            </a:pPr>
            <a:r>
              <a:rPr lang="tr-TR" sz="2000" i="1" dirty="0" smtClean="0"/>
              <a:t>- </a:t>
            </a:r>
            <a:r>
              <a:rPr lang="tr-TR" sz="2000" i="1" dirty="0" err="1" smtClean="0"/>
              <a:t>Only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bad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girls</a:t>
            </a:r>
            <a:r>
              <a:rPr lang="tr-TR" sz="2000" i="1" dirty="0" smtClean="0"/>
              <a:t>  </a:t>
            </a:r>
            <a:r>
              <a:rPr lang="tr-TR" sz="2000" i="1" dirty="0" err="1" smtClean="0"/>
              <a:t>get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raped</a:t>
            </a:r>
            <a:endParaRPr lang="tr-TR" sz="2000" i="1" dirty="0" smtClean="0"/>
          </a:p>
          <a:p>
            <a:pPr lvl="1">
              <a:buClr>
                <a:schemeClr val="accent4">
                  <a:lumMod val="50000"/>
                </a:schemeClr>
              </a:buClr>
              <a:buNone/>
            </a:pPr>
            <a:r>
              <a:rPr lang="tr-TR" sz="2000" i="1" dirty="0" smtClean="0"/>
              <a:t>- </a:t>
            </a:r>
            <a:r>
              <a:rPr lang="tr-TR" sz="2000" i="1" dirty="0" err="1" smtClean="0"/>
              <a:t>Any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healty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woman</a:t>
            </a:r>
            <a:r>
              <a:rPr lang="tr-TR" sz="2000" i="1" dirty="0" smtClean="0"/>
              <a:t> can </a:t>
            </a:r>
            <a:r>
              <a:rPr lang="tr-TR" sz="2000" i="1" dirty="0" err="1" smtClean="0"/>
              <a:t>resist</a:t>
            </a:r>
            <a:r>
              <a:rPr lang="tr-TR" sz="2000" i="1" dirty="0" smtClean="0"/>
              <a:t> a </a:t>
            </a:r>
            <a:r>
              <a:rPr lang="tr-TR" sz="2000" i="1" dirty="0" err="1" smtClean="0"/>
              <a:t>rape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if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she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wants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to</a:t>
            </a:r>
            <a:endParaRPr lang="tr-TR" sz="2000" i="1" dirty="0" smtClean="0"/>
          </a:p>
          <a:p>
            <a:pPr>
              <a:buClr>
                <a:schemeClr val="accent4">
                  <a:lumMod val="50000"/>
                </a:schemeClr>
              </a:buClr>
              <a:buNone/>
            </a:pPr>
            <a:endParaRPr lang="tr-TR" sz="2000" i="1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Another</a:t>
            </a:r>
            <a:r>
              <a:rPr lang="tr-TR" sz="2000" dirty="0" smtClean="0"/>
              <a:t> </a:t>
            </a:r>
            <a:r>
              <a:rPr lang="en-US" sz="2000" dirty="0" smtClean="0"/>
              <a:t>myth </a:t>
            </a:r>
            <a:r>
              <a:rPr lang="en-US" sz="2000" dirty="0"/>
              <a:t>is the idea that only disturbed men rape.  </a:t>
            </a:r>
            <a:r>
              <a:rPr lang="tr-TR" sz="2000" dirty="0" smtClean="0"/>
              <a:t>- -</a:t>
            </a:r>
            <a:r>
              <a:rPr lang="en-US" sz="2000" dirty="0" smtClean="0"/>
              <a:t>However</a:t>
            </a:r>
            <a:r>
              <a:rPr lang="en-US" sz="2000" dirty="0"/>
              <a:t>, about half of male college students said they would force a woman to have sex against her will if they could get away with it.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834" cy="418057"/>
          </a:xfrm>
        </p:spPr>
        <p:txBody>
          <a:bodyPr>
            <a:no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Intimate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dirty="0">
              <a:solidFill>
                <a:schemeClr val="folHlink"/>
              </a:solidFill>
            </a:endParaRPr>
          </a:p>
        </p:txBody>
      </p:sp>
      <p:pic>
        <p:nvPicPr>
          <p:cNvPr id="7" name="6 Resim" descr="ra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4077072"/>
            <a:ext cx="3994894" cy="2506714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4782-9C48-4438-A05F-7115502BAFF7}" type="slidenum">
              <a:rPr lang="en-US"/>
              <a:pPr/>
              <a:t>35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499350" cy="562074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Intimate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dirty="0">
              <a:solidFill>
                <a:schemeClr val="folHlink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124743"/>
            <a:ext cx="7812088" cy="5276057"/>
          </a:xfrm>
        </p:spPr>
        <p:txBody>
          <a:bodyPr/>
          <a:lstStyle/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/>
              <a:t>Men </a:t>
            </a:r>
            <a:r>
              <a:rPr lang="tr-TR" sz="2000" dirty="0" smtClean="0"/>
              <a:t> &amp; </a:t>
            </a:r>
            <a:r>
              <a:rPr lang="en-US" sz="2000" dirty="0" smtClean="0"/>
              <a:t>women </a:t>
            </a:r>
            <a:r>
              <a:rPr lang="en-US" sz="2000" dirty="0"/>
              <a:t>have different perceptions of </a:t>
            </a:r>
            <a:r>
              <a:rPr lang="en-US" sz="2000" dirty="0" smtClean="0"/>
              <a:t>rape.</a:t>
            </a:r>
            <a:endParaRPr lang="tr-TR" sz="2000" dirty="0" smtClean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rgbClr val="002060"/>
                </a:solidFill>
              </a:rPr>
              <a:t>Muehlenhard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(1988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  <a:r>
              <a:rPr lang="tr-TR" sz="2000" dirty="0" smtClean="0">
                <a:solidFill>
                  <a:srgbClr val="002060"/>
                </a:solidFill>
              </a:rPr>
              <a:t>; 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/>
              <a:t>had students evaluate </a:t>
            </a:r>
            <a:r>
              <a:rPr lang="en-US" sz="2000" dirty="0" smtClean="0"/>
              <a:t>scenarios</a:t>
            </a:r>
            <a:r>
              <a:rPr lang="tr-TR" sz="2000" dirty="0" smtClean="0"/>
              <a:t>;</a:t>
            </a: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/>
              <a:t>- </a:t>
            </a:r>
            <a:r>
              <a:rPr lang="en-US" sz="2000" dirty="0" smtClean="0"/>
              <a:t>  </a:t>
            </a:r>
            <a:r>
              <a:rPr lang="en-US" sz="1800" dirty="0"/>
              <a:t>Men were more likely to overestimate the woman’s interest in sex and rated the use of force as more justifiable than women did</a:t>
            </a:r>
            <a:r>
              <a:rPr lang="en-US" sz="1800" dirty="0" smtClean="0"/>
              <a:t>.</a:t>
            </a:r>
            <a:endParaRPr lang="tr-TR" sz="18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Men hold more rape myths than women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Men who hold rape </a:t>
            </a:r>
            <a:r>
              <a:rPr lang="en-US" sz="2000" dirty="0" smtClean="0"/>
              <a:t>myths</a:t>
            </a:r>
            <a:r>
              <a:rPr lang="tr-TR" sz="2000" dirty="0" smtClean="0"/>
              <a:t>;</a:t>
            </a:r>
          </a:p>
          <a:p>
            <a:pPr lvl="1">
              <a:lnSpc>
                <a:spcPct val="9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1600" dirty="0" smtClean="0"/>
              <a:t> </a:t>
            </a:r>
            <a:r>
              <a:rPr lang="en-US" sz="2000" i="1" dirty="0" smtClean="0"/>
              <a:t>tolerate more violence in general, </a:t>
            </a:r>
            <a:endParaRPr lang="tr-TR" sz="2000" i="1" dirty="0" smtClean="0"/>
          </a:p>
          <a:p>
            <a:pPr lvl="1">
              <a:lnSpc>
                <a:spcPct val="9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000" i="1" dirty="0" smtClean="0"/>
              <a:t>hold </a:t>
            </a:r>
            <a:r>
              <a:rPr lang="en-US" sz="2000" i="1" dirty="0" smtClean="0"/>
              <a:t>more conservative sex-role stereotypes, </a:t>
            </a:r>
            <a:r>
              <a:rPr lang="tr-TR" sz="2000" i="1" dirty="0" err="1" smtClean="0"/>
              <a:t>and</a:t>
            </a:r>
            <a:r>
              <a:rPr lang="tr-TR" sz="2000" i="1" dirty="0" smtClean="0"/>
              <a:t> </a:t>
            </a:r>
          </a:p>
          <a:p>
            <a:pPr lvl="1">
              <a:lnSpc>
                <a:spcPct val="9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000" i="1" dirty="0" smtClean="0"/>
              <a:t> </a:t>
            </a:r>
            <a:r>
              <a:rPr lang="en-US" sz="2000" i="1" dirty="0" smtClean="0"/>
              <a:t>exhibit hostility towards </a:t>
            </a:r>
            <a:r>
              <a:rPr lang="en-US" sz="2000" i="1" dirty="0" smtClean="0"/>
              <a:t>women</a:t>
            </a:r>
            <a:endParaRPr lang="tr-TR" sz="2000" i="1" dirty="0" smtClean="0"/>
          </a:p>
          <a:p>
            <a:pPr>
              <a:lnSpc>
                <a:spcPct val="90000"/>
              </a:lnSpc>
              <a:buNone/>
            </a:pPr>
            <a:endParaRPr lang="en-US" sz="2000" dirty="0" smtClean="0"/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Rape myths create a cultural climate that is tolerant of rape</a:t>
            </a: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B5527-E145-4C0D-B06F-FE2B8DBFC338}" type="slidenum">
              <a:rPr lang="en-US"/>
              <a:pPr/>
              <a:t>36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7818834" cy="490066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Intimate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dirty="0">
              <a:solidFill>
                <a:schemeClr val="folHlink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836712"/>
            <a:ext cx="7499350" cy="4800600"/>
          </a:xfrm>
        </p:spPr>
        <p:txBody>
          <a:bodyPr/>
          <a:lstStyle/>
          <a:p>
            <a:pPr algn="ctr">
              <a:buNone/>
            </a:pPr>
            <a:r>
              <a:rPr lang="en-US" sz="2000" i="1" dirty="0">
                <a:solidFill>
                  <a:srgbClr val="002060"/>
                </a:solidFill>
              </a:rPr>
              <a:t>Why Do Men </a:t>
            </a:r>
            <a:r>
              <a:rPr lang="en-US" sz="2000" i="1" dirty="0" smtClean="0">
                <a:solidFill>
                  <a:srgbClr val="002060"/>
                </a:solidFill>
              </a:rPr>
              <a:t>Rape?</a:t>
            </a:r>
            <a:endParaRPr lang="tr-TR" sz="2000" i="1" dirty="0" smtClean="0">
              <a:solidFill>
                <a:srgbClr val="002060"/>
              </a:solidFill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Sexual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 is </a:t>
            </a:r>
            <a:r>
              <a:rPr lang="tr-TR" sz="2000" dirty="0" err="1" smtClean="0"/>
              <a:t>determined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several</a:t>
            </a:r>
            <a:r>
              <a:rPr lang="tr-TR" sz="2000" dirty="0" smtClean="0"/>
              <a:t> </a:t>
            </a:r>
            <a:r>
              <a:rPr lang="tr-TR" sz="2000" dirty="0" err="1" smtClean="0"/>
              <a:t>factors</a:t>
            </a:r>
            <a:r>
              <a:rPr lang="tr-TR" sz="2000" dirty="0" smtClean="0"/>
              <a:t>; </a:t>
            </a:r>
            <a:endParaRPr lang="en-US" sz="2000" dirty="0"/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/>
              <a:t>Hostile childhood experiences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/>
              <a:t>Believing rape </a:t>
            </a:r>
            <a:r>
              <a:rPr lang="en-US" sz="2000" dirty="0" smtClean="0"/>
              <a:t>myths</a:t>
            </a:r>
            <a:endParaRPr lang="tr-TR" sz="2000" dirty="0" smtClean="0"/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dirty="0" err="1" smtClean="0"/>
              <a:t>Narcissism</a:t>
            </a:r>
            <a:endParaRPr lang="en-US" sz="2000" dirty="0"/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/>
              <a:t>Anger towards women 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/>
              <a:t>Need for dominance over women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/>
              <a:t>Sex &amp; aggression are linked in the minds of some men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dirty="0"/>
              <a:t>Peer influence</a:t>
            </a:r>
          </a:p>
        </p:txBody>
      </p:sp>
      <p:pic>
        <p:nvPicPr>
          <p:cNvPr id="6" name="5 Resim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4437112"/>
            <a:ext cx="3528392" cy="1872208"/>
          </a:xfrm>
          <a:prstGeom prst="rect">
            <a:avLst/>
          </a:prstGeom>
        </p:spPr>
      </p:pic>
      <p:pic>
        <p:nvPicPr>
          <p:cNvPr id="7" name="6 Resim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4437112"/>
            <a:ext cx="3888432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3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13A-009A-433B-8D30-F8839AA079E3}" type="slidenum">
              <a:rPr lang="en-US"/>
              <a:pPr/>
              <a:t>37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842" cy="490066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Intimate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dirty="0">
              <a:solidFill>
                <a:schemeClr val="folHlink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980728"/>
            <a:ext cx="7812088" cy="5496272"/>
          </a:xfrm>
        </p:spPr>
        <p:txBody>
          <a:bodyPr/>
          <a:lstStyle/>
          <a:p>
            <a:pPr>
              <a:lnSpc>
                <a:spcPct val="115000"/>
              </a:lnSpc>
              <a:buNone/>
            </a:pPr>
            <a:r>
              <a:rPr lang="en-US" sz="2000" i="1" dirty="0">
                <a:solidFill>
                  <a:srgbClr val="002060"/>
                </a:solidFill>
              </a:rPr>
              <a:t>Adjustment to </a:t>
            </a:r>
            <a:r>
              <a:rPr lang="en-US" sz="2000" i="1" dirty="0" smtClean="0">
                <a:solidFill>
                  <a:srgbClr val="002060"/>
                </a:solidFill>
              </a:rPr>
              <a:t>Rape</a:t>
            </a:r>
            <a:r>
              <a:rPr lang="tr-TR" sz="2000" i="1" dirty="0" smtClean="0">
                <a:solidFill>
                  <a:srgbClr val="002060"/>
                </a:solidFill>
              </a:rPr>
              <a:t>: </a:t>
            </a:r>
            <a:r>
              <a:rPr lang="en-US" sz="2000" dirty="0" smtClean="0"/>
              <a:t>Victims </a:t>
            </a:r>
            <a:r>
              <a:rPr lang="en-US" sz="2000" dirty="0"/>
              <a:t>are often blamed, </a:t>
            </a:r>
            <a:r>
              <a:rPr lang="tr-TR" sz="2000" dirty="0" smtClean="0"/>
              <a:t>&amp; </a:t>
            </a:r>
            <a:r>
              <a:rPr lang="en-US" sz="2000" dirty="0" smtClean="0"/>
              <a:t>may </a:t>
            </a:r>
            <a:r>
              <a:rPr lang="en-US" sz="2000" dirty="0"/>
              <a:t>blame </a:t>
            </a:r>
            <a:r>
              <a:rPr lang="en-US" sz="2000" dirty="0" smtClean="0"/>
              <a:t>themselves</a:t>
            </a:r>
            <a:endParaRPr lang="tr-TR" sz="2000" dirty="0" smtClean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Neither </a:t>
            </a:r>
            <a:r>
              <a:rPr lang="en-US" sz="2000" dirty="0"/>
              <a:t>self-blame nor societal blame fosters good </a:t>
            </a:r>
            <a:r>
              <a:rPr lang="en-US" sz="2000" dirty="0" smtClean="0"/>
              <a:t>adjustment</a:t>
            </a:r>
            <a:endParaRPr lang="tr-TR" sz="2000" dirty="0" smtClean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There </a:t>
            </a:r>
            <a:r>
              <a:rPr lang="en-US" sz="2000" dirty="0"/>
              <a:t>are long-lasting physical &amp; psychological </a:t>
            </a:r>
            <a:r>
              <a:rPr lang="en-US" sz="2000" dirty="0" smtClean="0"/>
              <a:t>consequences</a:t>
            </a:r>
            <a:endParaRPr lang="tr-TR" sz="2000" dirty="0" smtClean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/>
              <a:t> </a:t>
            </a:r>
            <a:r>
              <a:rPr lang="tr-TR" sz="2000" dirty="0" smtClean="0"/>
              <a:t>    - </a:t>
            </a:r>
            <a:r>
              <a:rPr lang="en-US" sz="2000" dirty="0" smtClean="0"/>
              <a:t>STDs</a:t>
            </a:r>
            <a:r>
              <a:rPr lang="en-US" sz="2000" dirty="0"/>
              <a:t>, pregnancies; fear, anxiety, </a:t>
            </a:r>
            <a:r>
              <a:rPr lang="en-US" sz="2000" dirty="0" smtClean="0"/>
              <a:t>depression</a:t>
            </a:r>
            <a:endParaRPr lang="tr-TR" sz="2000" dirty="0" smtClean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Current </a:t>
            </a:r>
            <a:r>
              <a:rPr lang="en-US" sz="2000" dirty="0"/>
              <a:t>legal system structure may make things worse &amp; foster decreased reporting</a:t>
            </a:r>
          </a:p>
        </p:txBody>
      </p:sp>
      <p:pic>
        <p:nvPicPr>
          <p:cNvPr id="7" name="6 Resim" descr="bosnian-muslim-rape-victims-bosnian-genoci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4221088"/>
            <a:ext cx="4032448" cy="18578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3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87A9D-9B1B-486D-A9F9-B0914D30BA39}" type="slidenum">
              <a:rPr lang="en-US"/>
              <a:pPr/>
              <a:t>38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834" cy="562074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Intimate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Violence</a:t>
            </a:r>
            <a:endParaRPr lang="en-US" sz="2400" b="1" dirty="0">
              <a:solidFill>
                <a:schemeClr val="folHlink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908720"/>
            <a:ext cx="7962850" cy="5339680"/>
          </a:xfrm>
        </p:spPr>
        <p:txBody>
          <a:bodyPr/>
          <a:lstStyle/>
          <a:p>
            <a:pPr>
              <a:lnSpc>
                <a:spcPct val="115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</a:rPr>
              <a:t>Sexual Harassment</a:t>
            </a:r>
            <a:r>
              <a:rPr lang="tr-TR" sz="2000" b="1" dirty="0" smtClean="0">
                <a:solidFill>
                  <a:srgbClr val="C00000"/>
                </a:solidFill>
              </a:rPr>
              <a:t>: </a:t>
            </a:r>
            <a:r>
              <a:rPr lang="tr-TR" sz="2000" b="1" dirty="0" smtClean="0">
                <a:solidFill>
                  <a:schemeClr val="folHlink"/>
                </a:solidFill>
              </a:rPr>
              <a:t> </a:t>
            </a:r>
            <a:r>
              <a:rPr lang="en-US" sz="2000" dirty="0" smtClean="0"/>
              <a:t>includes </a:t>
            </a:r>
            <a:r>
              <a:rPr lang="en-US" sz="2000" dirty="0"/>
              <a:t>many aggressive behaviors:  unwelcome sexual advances, verbal &amp; physical conduct of a sexual nature that creates a hostile and intimidating work </a:t>
            </a:r>
            <a:r>
              <a:rPr lang="en-US" sz="2000" dirty="0" smtClean="0"/>
              <a:t>environment</a:t>
            </a:r>
            <a:endParaRPr lang="tr-TR" sz="2000" dirty="0" smtClean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Widespread problem</a:t>
            </a:r>
            <a:r>
              <a:rPr lang="tr-TR" sz="2000" dirty="0" smtClean="0"/>
              <a:t>s</a:t>
            </a:r>
            <a:r>
              <a:rPr lang="en-US" sz="2000" dirty="0" smtClean="0"/>
              <a:t> </a:t>
            </a:r>
            <a:r>
              <a:rPr lang="en-US" sz="2000" dirty="0"/>
              <a:t>in the </a:t>
            </a:r>
            <a:r>
              <a:rPr lang="en-US" sz="2000" dirty="0" smtClean="0"/>
              <a:t>workplace</a:t>
            </a:r>
            <a:endParaRPr lang="tr-TR" sz="2000" dirty="0" smtClean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Creates </a:t>
            </a:r>
            <a:r>
              <a:rPr lang="en-US" sz="2000" dirty="0"/>
              <a:t>profound job, psychological, </a:t>
            </a:r>
            <a:r>
              <a:rPr lang="tr-TR" sz="2000" dirty="0" smtClean="0"/>
              <a:t>&amp; </a:t>
            </a:r>
            <a:r>
              <a:rPr lang="en-US" sz="2000" dirty="0" smtClean="0"/>
              <a:t>health </a:t>
            </a:r>
            <a:r>
              <a:rPr lang="en-US" sz="2000" dirty="0"/>
              <a:t>consequences for those who experience </a:t>
            </a:r>
            <a:r>
              <a:rPr lang="en-US" sz="2000" dirty="0" smtClean="0"/>
              <a:t>it</a:t>
            </a:r>
            <a:endParaRPr lang="tr-TR" sz="2000" dirty="0" smtClean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Factors contributing to sexual harassment </a:t>
            </a:r>
            <a:r>
              <a:rPr lang="tr-TR" sz="2000" dirty="0" smtClean="0"/>
              <a:t>;</a:t>
            </a:r>
          </a:p>
          <a:p>
            <a:pPr lvl="1">
              <a:lnSpc>
                <a:spcPct val="115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i="1" dirty="0" smtClean="0"/>
              <a:t>unequal power in the workplace, </a:t>
            </a:r>
            <a:endParaRPr lang="tr-TR" sz="2000" i="1" dirty="0" smtClean="0"/>
          </a:p>
          <a:p>
            <a:pPr lvl="1">
              <a:lnSpc>
                <a:spcPct val="115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dirty="0" smtClean="0"/>
              <a:t> </a:t>
            </a:r>
            <a:r>
              <a:rPr lang="en-US" sz="2000" i="1" dirty="0" smtClean="0"/>
              <a:t>men </a:t>
            </a:r>
            <a:r>
              <a:rPr lang="en-US" sz="2000" i="1" dirty="0" smtClean="0"/>
              <a:t>who have an automatic link between sex and power.</a:t>
            </a:r>
            <a:endParaRPr lang="tr-TR" sz="2000" i="1" dirty="0" smtClean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The </a:t>
            </a:r>
            <a:r>
              <a:rPr lang="en-US" sz="2000" dirty="0" smtClean="0"/>
              <a:t>mechanisms for reporting sexual harassment appear to encourage rather than discourage its reporting</a:t>
            </a:r>
          </a:p>
          <a:p>
            <a:pPr>
              <a:lnSpc>
                <a:spcPct val="115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endParaRPr lang="en-US" sz="2400" dirty="0" smtClean="0">
              <a:solidFill>
                <a:schemeClr val="folHlink"/>
              </a:solidFill>
            </a:endParaRPr>
          </a:p>
          <a:p>
            <a:pPr>
              <a:lnSpc>
                <a:spcPct val="115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endParaRPr lang="en-US" sz="2400" b="1" i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4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Sociobiologists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evolution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Agression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is an inherited tendency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it promotes reproductive fitness.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Physical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aggression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associated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stosterone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serotonin levels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patterns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brain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activation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Agression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tends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stable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over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life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span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Despite evidence of biological underpinnings, social factors greatly influence the expression of aggression.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Origins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7" name="6 Resim" descr="indi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15816" y="4005064"/>
            <a:ext cx="3816424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5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Agression</a:t>
            </a: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/>
              <a:t>any action that is </a:t>
            </a:r>
            <a:r>
              <a:rPr lang="en-US" sz="2000" i="1" dirty="0" smtClean="0"/>
              <a:t>intended</a:t>
            </a:r>
            <a:r>
              <a:rPr lang="en-US" sz="2000" dirty="0" smtClean="0"/>
              <a:t> to hurt another.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Aggression may be </a:t>
            </a:r>
            <a:r>
              <a:rPr lang="en-US" sz="2000" b="1" i="1" dirty="0" smtClean="0"/>
              <a:t>antisocial, sanctioned</a:t>
            </a:r>
            <a:r>
              <a:rPr lang="en-US" sz="2000" dirty="0" smtClean="0"/>
              <a:t> or </a:t>
            </a:r>
            <a:r>
              <a:rPr lang="en-US" sz="2000" b="1" i="1" dirty="0" err="1" smtClean="0"/>
              <a:t>prosocial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/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002060"/>
                </a:solidFill>
              </a:rPr>
              <a:t>Antisocial</a:t>
            </a:r>
            <a:r>
              <a:rPr lang="tr-TR" sz="2000" b="1" dirty="0" smtClean="0">
                <a:solidFill>
                  <a:srgbClr val="002060"/>
                </a:solidFill>
              </a:rPr>
              <a:t>;</a:t>
            </a:r>
            <a:r>
              <a:rPr lang="tr-TR" sz="2000" b="1" dirty="0" smtClean="0"/>
              <a:t> </a:t>
            </a:r>
            <a:r>
              <a:rPr lang="tr-TR" sz="2000" dirty="0" err="1" smtClean="0"/>
              <a:t>criminal</a:t>
            </a:r>
            <a:r>
              <a:rPr lang="tr-TR" sz="2000" dirty="0" smtClean="0"/>
              <a:t> </a:t>
            </a:r>
            <a:r>
              <a:rPr lang="tr-TR" sz="2000" dirty="0" err="1" smtClean="0"/>
              <a:t>acts</a:t>
            </a:r>
            <a:r>
              <a:rPr lang="tr-TR" sz="2000" dirty="0" smtClean="0"/>
              <a:t>, </a:t>
            </a:r>
            <a:r>
              <a:rPr lang="tr-TR" sz="2000" dirty="0" err="1" smtClean="0"/>
              <a:t>violates</a:t>
            </a:r>
            <a:r>
              <a:rPr lang="tr-TR" sz="2000" dirty="0" smtClean="0"/>
              <a:t> moral </a:t>
            </a:r>
            <a:r>
              <a:rPr lang="tr-TR" sz="2000" dirty="0" err="1" smtClean="0"/>
              <a:t>standards</a:t>
            </a:r>
            <a:endParaRPr lang="tr-TR" sz="2000" dirty="0" smtClean="0"/>
          </a:p>
          <a:p>
            <a:pPr>
              <a:buClr>
                <a:srgbClr val="C00000"/>
              </a:buClr>
              <a:buSzPct val="100000"/>
              <a:buNone/>
            </a:pPr>
            <a:r>
              <a:rPr lang="tr-TR" sz="2000" dirty="0" smtClean="0"/>
              <a:t>    </a:t>
            </a:r>
            <a:r>
              <a:rPr lang="tr-TR" sz="1800" dirty="0" smtClean="0"/>
              <a:t>(</a:t>
            </a:r>
            <a:r>
              <a:rPr lang="tr-TR" sz="1800" b="1" dirty="0" err="1" smtClean="0">
                <a:solidFill>
                  <a:srgbClr val="C00000"/>
                </a:solidFill>
              </a:rPr>
              <a:t>Ex</a:t>
            </a:r>
            <a:r>
              <a:rPr lang="tr-TR" sz="1800" dirty="0" smtClean="0"/>
              <a:t>: </a:t>
            </a:r>
            <a:r>
              <a:rPr lang="tr-TR" sz="1800" dirty="0" err="1" smtClean="0"/>
              <a:t>husband</a:t>
            </a:r>
            <a:r>
              <a:rPr lang="tr-TR" sz="1800" dirty="0" smtClean="0"/>
              <a:t> </a:t>
            </a:r>
            <a:r>
              <a:rPr lang="tr-TR" sz="1800" dirty="0" err="1" smtClean="0"/>
              <a:t>killing</a:t>
            </a:r>
            <a:r>
              <a:rPr lang="tr-TR" sz="1800" dirty="0" smtClean="0"/>
              <a:t> his </a:t>
            </a:r>
            <a:r>
              <a:rPr lang="tr-TR" sz="1800" dirty="0" err="1" smtClean="0"/>
              <a:t>wife</a:t>
            </a:r>
            <a:r>
              <a:rPr lang="tr-TR" sz="1800" dirty="0" smtClean="0"/>
              <a:t> </a:t>
            </a:r>
            <a:r>
              <a:rPr lang="tr-TR" sz="1800" dirty="0" err="1" smtClean="0"/>
              <a:t>because</a:t>
            </a:r>
            <a:r>
              <a:rPr lang="tr-TR" sz="1800" dirty="0" smtClean="0"/>
              <a:t> of </a:t>
            </a:r>
            <a:r>
              <a:rPr lang="tr-TR" sz="1800" dirty="0" err="1" smtClean="0"/>
              <a:t>jealosy</a:t>
            </a:r>
            <a:r>
              <a:rPr lang="tr-TR" sz="1800" dirty="0" smtClean="0"/>
              <a:t> )</a:t>
            </a:r>
            <a:endParaRPr lang="tr-TR" sz="2000" dirty="0" smtClean="0"/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002060"/>
                </a:solidFill>
              </a:rPr>
              <a:t>Prosocial</a:t>
            </a:r>
            <a:r>
              <a:rPr lang="tr-TR" sz="2000" b="1" dirty="0" smtClean="0"/>
              <a:t>; </a:t>
            </a:r>
            <a:r>
              <a:rPr lang="tr-TR" sz="2000" dirty="0" err="1" smtClean="0"/>
              <a:t>dictated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social</a:t>
            </a:r>
            <a:r>
              <a:rPr lang="tr-TR" sz="2000" dirty="0" smtClean="0"/>
              <a:t> </a:t>
            </a:r>
            <a:r>
              <a:rPr lang="tr-TR" sz="2000" dirty="0" err="1" smtClean="0"/>
              <a:t>norms</a:t>
            </a:r>
            <a:r>
              <a:rPr lang="tr-TR" sz="2000" dirty="0" smtClean="0"/>
              <a:t>, </a:t>
            </a:r>
            <a:r>
              <a:rPr lang="tr-TR" sz="2000" dirty="0" err="1" smtClean="0"/>
              <a:t>perceived</a:t>
            </a:r>
            <a:r>
              <a:rPr lang="tr-TR" sz="2000" dirty="0" smtClean="0"/>
              <a:t> as </a:t>
            </a:r>
            <a:r>
              <a:rPr lang="tr-TR" sz="2000" dirty="0" err="1" smtClean="0"/>
              <a:t>appropriate</a:t>
            </a:r>
            <a:endParaRPr lang="tr-TR" sz="2000" dirty="0" smtClean="0"/>
          </a:p>
          <a:p>
            <a:pPr>
              <a:buClr>
                <a:srgbClr val="C00000"/>
              </a:buClr>
              <a:buSzPct val="100000"/>
              <a:buNone/>
            </a:pPr>
            <a:r>
              <a:rPr lang="tr-TR" sz="2000" dirty="0" smtClean="0"/>
              <a:t>    (</a:t>
            </a:r>
            <a:r>
              <a:rPr lang="tr-TR" sz="1800" b="1" dirty="0" err="1" smtClean="0">
                <a:solidFill>
                  <a:srgbClr val="C00000"/>
                </a:solidFill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</a:rPr>
              <a:t>: </a:t>
            </a:r>
            <a:r>
              <a:rPr lang="tr-TR" sz="1800" dirty="0" err="1" smtClean="0"/>
              <a:t>Police</a:t>
            </a:r>
            <a:r>
              <a:rPr lang="tr-TR" sz="1800" dirty="0" smtClean="0"/>
              <a:t> </a:t>
            </a:r>
            <a:r>
              <a:rPr lang="tr-TR" sz="1800" dirty="0" err="1" smtClean="0"/>
              <a:t>officer</a:t>
            </a:r>
            <a:r>
              <a:rPr lang="tr-TR" sz="1800" dirty="0" smtClean="0"/>
              <a:t> </a:t>
            </a:r>
            <a:r>
              <a:rPr lang="tr-TR" sz="1800" dirty="0" err="1" smtClean="0"/>
              <a:t>shooting</a:t>
            </a:r>
            <a:r>
              <a:rPr lang="tr-TR" sz="1800" dirty="0" smtClean="0"/>
              <a:t> a </a:t>
            </a:r>
            <a:r>
              <a:rPr lang="tr-TR" sz="1800" dirty="0" err="1" smtClean="0"/>
              <a:t>terrorist</a:t>
            </a:r>
            <a:r>
              <a:rPr lang="tr-TR" sz="1800" dirty="0" smtClean="0"/>
              <a:t>, </a:t>
            </a:r>
            <a:r>
              <a:rPr lang="tr-TR" sz="1800" dirty="0" err="1" smtClean="0"/>
              <a:t>parental</a:t>
            </a:r>
            <a:r>
              <a:rPr lang="tr-TR" sz="1800" dirty="0" smtClean="0"/>
              <a:t>  </a:t>
            </a:r>
            <a:r>
              <a:rPr lang="tr-TR" sz="1800" dirty="0" err="1" smtClean="0"/>
              <a:t>discipline</a:t>
            </a:r>
            <a:r>
              <a:rPr lang="tr-TR" sz="1800" dirty="0" smtClean="0"/>
              <a:t>)</a:t>
            </a:r>
            <a:endParaRPr lang="tr-TR" sz="2000" dirty="0" smtClean="0"/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002060"/>
                </a:solidFill>
              </a:rPr>
              <a:t>Sanctioned</a:t>
            </a:r>
            <a:r>
              <a:rPr lang="tr-TR" sz="2000" b="1" dirty="0" smtClean="0">
                <a:solidFill>
                  <a:srgbClr val="002060"/>
                </a:solidFill>
              </a:rPr>
              <a:t>;</a:t>
            </a:r>
            <a:r>
              <a:rPr lang="tr-TR" sz="2000" b="1" dirty="0" smtClean="0"/>
              <a:t> </a:t>
            </a:r>
            <a:r>
              <a:rPr lang="tr-TR" sz="2000" dirty="0" smtClean="0"/>
              <a:t>not </a:t>
            </a:r>
            <a:r>
              <a:rPr lang="tr-TR" sz="2000" dirty="0" err="1" smtClean="0"/>
              <a:t>required</a:t>
            </a:r>
            <a:r>
              <a:rPr lang="tr-TR" sz="2000" dirty="0" smtClean="0"/>
              <a:t> 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social</a:t>
            </a:r>
            <a:r>
              <a:rPr lang="tr-TR" sz="2000" dirty="0" smtClean="0"/>
              <a:t> </a:t>
            </a:r>
            <a:r>
              <a:rPr lang="tr-TR" sz="2000" dirty="0" err="1" smtClean="0"/>
              <a:t>norms</a:t>
            </a:r>
            <a:r>
              <a:rPr lang="tr-TR" sz="2000" dirty="0" smtClean="0"/>
              <a:t> but do not </a:t>
            </a:r>
            <a:r>
              <a:rPr lang="tr-TR" sz="2000" dirty="0" err="1" smtClean="0"/>
              <a:t>violate</a:t>
            </a:r>
            <a:r>
              <a:rPr lang="tr-TR" sz="2000" dirty="0" smtClean="0"/>
              <a:t> </a:t>
            </a:r>
            <a:r>
              <a:rPr lang="tr-TR" sz="2000" dirty="0" err="1" smtClean="0"/>
              <a:t>accepted</a:t>
            </a:r>
            <a:r>
              <a:rPr lang="tr-TR" sz="2000" dirty="0" smtClean="0"/>
              <a:t> moral </a:t>
            </a:r>
            <a:r>
              <a:rPr lang="tr-TR" sz="2000" dirty="0" err="1" smtClean="0"/>
              <a:t>standard</a:t>
            </a:r>
            <a:r>
              <a:rPr lang="tr-TR" sz="2000" dirty="0" smtClean="0"/>
              <a:t> (self-</a:t>
            </a:r>
            <a:r>
              <a:rPr lang="tr-TR" sz="2000" dirty="0" err="1" smtClean="0"/>
              <a:t>defense</a:t>
            </a:r>
            <a:r>
              <a:rPr lang="tr-TR" sz="2000" dirty="0" smtClean="0"/>
              <a:t>)</a:t>
            </a:r>
          </a:p>
          <a:p>
            <a:pPr>
              <a:buClr>
                <a:srgbClr val="C00000"/>
              </a:buClr>
              <a:buSzPct val="100000"/>
              <a:buNone/>
            </a:pPr>
            <a:r>
              <a:rPr lang="tr-TR" sz="2000" dirty="0" smtClean="0"/>
              <a:t>     (</a:t>
            </a:r>
            <a:r>
              <a:rPr lang="tr-TR" sz="1800" b="1" dirty="0" err="1" smtClean="0">
                <a:solidFill>
                  <a:srgbClr val="C00000"/>
                </a:solidFill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</a:rPr>
              <a:t>: </a:t>
            </a:r>
            <a:r>
              <a:rPr lang="tr-TR" sz="1800" dirty="0" err="1" smtClean="0"/>
              <a:t>woman</a:t>
            </a:r>
            <a:r>
              <a:rPr lang="tr-TR" sz="1800" dirty="0" smtClean="0"/>
              <a:t> </a:t>
            </a:r>
            <a:r>
              <a:rPr lang="tr-TR" sz="1800" dirty="0" err="1" smtClean="0"/>
              <a:t>strikes</a:t>
            </a:r>
            <a:r>
              <a:rPr lang="tr-TR" sz="1800" dirty="0" smtClean="0"/>
              <a:t> </a:t>
            </a:r>
            <a:r>
              <a:rPr lang="tr-TR" sz="1800" dirty="0" err="1" smtClean="0"/>
              <a:t>back</a:t>
            </a:r>
            <a:r>
              <a:rPr lang="tr-TR" sz="1800" dirty="0" smtClean="0"/>
              <a:t> at </a:t>
            </a:r>
            <a:r>
              <a:rPr lang="tr-TR" sz="1800" dirty="0" err="1" smtClean="0"/>
              <a:t>rapist</a:t>
            </a:r>
            <a:r>
              <a:rPr lang="tr-TR" sz="1800" dirty="0" smtClean="0"/>
              <a:t>)</a:t>
            </a:r>
          </a:p>
          <a:p>
            <a:pPr>
              <a:buClr>
                <a:srgbClr val="C00000"/>
              </a:buClr>
              <a:buSzPct val="100000"/>
              <a:buNone/>
            </a:pPr>
            <a:endParaRPr lang="tr-TR" sz="18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Aggression is a behavior </a:t>
            </a:r>
            <a:r>
              <a:rPr lang="tr-TR" sz="2000" dirty="0" smtClean="0"/>
              <a:t>&amp; </a:t>
            </a:r>
            <a:r>
              <a:rPr lang="en-US" sz="2000" dirty="0" smtClean="0"/>
              <a:t>distinguished from feelings of </a:t>
            </a:r>
            <a:r>
              <a:rPr lang="en-US" sz="2000" b="1" i="1" dirty="0" smtClean="0"/>
              <a:t>anger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Overt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does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not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always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reflect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internal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feelings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Someone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quiet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angry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but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no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effort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hurt)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Definition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6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report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feel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least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mildy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moderately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angry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several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times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week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Averill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1983)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Sources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Anger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002060"/>
                </a:solidFill>
                <a:cs typeface="Arial" pitchFamily="34" charset="0"/>
              </a:rPr>
              <a:t>Attacks</a:t>
            </a:r>
            <a:r>
              <a:rPr lang="tr-TR" sz="2000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cs typeface="Arial" pitchFamily="34" charset="0"/>
              </a:rPr>
              <a:t>by</a:t>
            </a:r>
            <a:r>
              <a:rPr lang="tr-TR" sz="2000" b="1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cs typeface="Arial" pitchFamily="34" charset="0"/>
              </a:rPr>
              <a:t>others</a:t>
            </a:r>
            <a:endParaRPr lang="tr-TR" sz="20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002060"/>
                </a:solidFill>
                <a:cs typeface="Arial" pitchFamily="34" charset="0"/>
              </a:rPr>
              <a:t>Frustration</a:t>
            </a:r>
            <a:endParaRPr lang="tr-TR" sz="20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lvl="1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solidFill>
                <a:srgbClr val="002060"/>
              </a:solidFill>
            </a:endParaRP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C00000"/>
                </a:solidFill>
                <a:latin typeface="+mj-lt"/>
              </a:rPr>
              <a:t>Attack</a:t>
            </a:r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: </a:t>
            </a:r>
            <a:r>
              <a:rPr lang="tr-TR" sz="2000" dirty="0" err="1" smtClean="0">
                <a:latin typeface="+mj-lt"/>
              </a:rPr>
              <a:t>people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 err="1" smtClean="0">
                <a:latin typeface="+mj-lt"/>
              </a:rPr>
              <a:t>often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 err="1" smtClean="0">
                <a:latin typeface="+mj-lt"/>
              </a:rPr>
              <a:t>respond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 err="1" smtClean="0">
                <a:latin typeface="+mj-lt"/>
              </a:rPr>
              <a:t>to</a:t>
            </a:r>
            <a:r>
              <a:rPr lang="tr-TR" sz="2000" dirty="0" smtClean="0">
                <a:latin typeface="+mj-lt"/>
              </a:rPr>
              <a:t> an </a:t>
            </a:r>
            <a:r>
              <a:rPr lang="tr-TR" sz="2000" dirty="0" err="1" smtClean="0">
                <a:latin typeface="+mj-lt"/>
              </a:rPr>
              <a:t>attack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 err="1" smtClean="0">
                <a:latin typeface="+mj-lt"/>
              </a:rPr>
              <a:t>with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 err="1" smtClean="0">
                <a:latin typeface="+mj-lt"/>
              </a:rPr>
              <a:t>retaliation</a:t>
            </a:r>
            <a:r>
              <a:rPr lang="tr-TR" sz="2000" dirty="0" smtClean="0">
                <a:latin typeface="+mj-lt"/>
              </a:rPr>
              <a:t>.</a:t>
            </a:r>
          </a:p>
          <a:p>
            <a:pPr>
              <a:buClr>
                <a:srgbClr val="C00000"/>
              </a:buClr>
              <a:buSzPct val="100000"/>
              <a:buNone/>
            </a:pPr>
            <a:r>
              <a:rPr lang="tr-TR" sz="2000" dirty="0" smtClean="0">
                <a:latin typeface="+mj-lt"/>
                <a:cs typeface="Arial" pitchFamily="34" charset="0"/>
              </a:rPr>
              <a:t>    (</a:t>
            </a:r>
            <a:r>
              <a:rPr lang="tr-TR" sz="2000" i="1" dirty="0" smtClean="0">
                <a:latin typeface="+mj-lt"/>
                <a:cs typeface="Arial" pitchFamily="34" charset="0"/>
              </a:rPr>
              <a:t>An </a:t>
            </a:r>
            <a:r>
              <a:rPr lang="tr-TR" sz="2000" i="1" dirty="0" err="1" smtClean="0">
                <a:latin typeface="+mj-lt"/>
                <a:cs typeface="Arial" pitchFamily="34" charset="0"/>
              </a:rPr>
              <a:t>Eye</a:t>
            </a:r>
            <a:r>
              <a:rPr lang="tr-TR" sz="2000" i="1" dirty="0" smtClean="0">
                <a:latin typeface="+mj-lt"/>
                <a:cs typeface="Arial" pitchFamily="34" charset="0"/>
              </a:rPr>
              <a:t> </a:t>
            </a:r>
            <a:r>
              <a:rPr lang="tr-TR" sz="2000" i="1" dirty="0" err="1" smtClean="0">
                <a:latin typeface="+mj-lt"/>
                <a:cs typeface="Arial" pitchFamily="34" charset="0"/>
              </a:rPr>
              <a:t>for</a:t>
            </a:r>
            <a:r>
              <a:rPr lang="tr-TR" sz="2000" i="1" dirty="0" smtClean="0">
                <a:latin typeface="+mj-lt"/>
                <a:cs typeface="Arial" pitchFamily="34" charset="0"/>
              </a:rPr>
              <a:t> an </a:t>
            </a:r>
            <a:r>
              <a:rPr lang="tr-TR" sz="2000" i="1" dirty="0" err="1" smtClean="0">
                <a:latin typeface="+mj-lt"/>
                <a:cs typeface="Arial" pitchFamily="34" charset="0"/>
              </a:rPr>
              <a:t>eye</a:t>
            </a:r>
            <a:r>
              <a:rPr lang="tr-TR" sz="2000" i="1" dirty="0" smtClean="0">
                <a:latin typeface="+mj-lt"/>
                <a:cs typeface="Arial" pitchFamily="34" charset="0"/>
              </a:rPr>
              <a:t>, a </a:t>
            </a:r>
            <a:r>
              <a:rPr lang="tr-TR" sz="2000" i="1" dirty="0" err="1" smtClean="0">
                <a:latin typeface="+mj-lt"/>
                <a:cs typeface="Arial" pitchFamily="34" charset="0"/>
              </a:rPr>
              <a:t>tooth</a:t>
            </a:r>
            <a:r>
              <a:rPr lang="tr-TR" sz="2000" i="1" dirty="0" smtClean="0">
                <a:latin typeface="+mj-lt"/>
                <a:cs typeface="Arial" pitchFamily="34" charset="0"/>
              </a:rPr>
              <a:t> </a:t>
            </a:r>
            <a:r>
              <a:rPr lang="tr-TR" sz="2000" i="1" dirty="0" err="1" smtClean="0">
                <a:latin typeface="+mj-lt"/>
                <a:cs typeface="Arial" pitchFamily="34" charset="0"/>
              </a:rPr>
              <a:t>for</a:t>
            </a:r>
            <a:r>
              <a:rPr lang="tr-TR" sz="2000" i="1" dirty="0" smtClean="0">
                <a:latin typeface="+mj-lt"/>
                <a:cs typeface="Arial" pitchFamily="34" charset="0"/>
              </a:rPr>
              <a:t> a </a:t>
            </a:r>
            <a:r>
              <a:rPr lang="tr-TR" sz="2000" i="1" dirty="0" err="1" smtClean="0">
                <a:latin typeface="+mj-lt"/>
                <a:cs typeface="Arial" pitchFamily="34" charset="0"/>
              </a:rPr>
              <a:t>tooth</a:t>
            </a:r>
            <a:r>
              <a:rPr lang="tr-TR" sz="2000" dirty="0" smtClean="0">
                <a:latin typeface="+mj-lt"/>
                <a:cs typeface="Arial" pitchFamily="34" charset="0"/>
              </a:rPr>
              <a:t>) &amp; </a:t>
            </a:r>
            <a:r>
              <a:rPr lang="tr-TR" sz="2000" dirty="0" err="1" smtClean="0">
                <a:latin typeface="+mj-lt"/>
                <a:cs typeface="Arial" pitchFamily="34" charset="0"/>
              </a:rPr>
              <a:t>this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produces</a:t>
            </a:r>
            <a:r>
              <a:rPr lang="tr-TR" sz="2000" dirty="0" smtClean="0">
                <a:latin typeface="+mj-lt"/>
                <a:cs typeface="Arial" pitchFamily="34" charset="0"/>
              </a:rPr>
              <a:t> an </a:t>
            </a:r>
            <a:r>
              <a:rPr lang="tr-TR" sz="2000" dirty="0" err="1" smtClean="0">
                <a:latin typeface="+mj-lt"/>
                <a:cs typeface="Arial" pitchFamily="34" charset="0"/>
              </a:rPr>
              <a:t>escalation</a:t>
            </a:r>
            <a:r>
              <a:rPr lang="tr-TR" sz="2000" dirty="0" smtClean="0">
                <a:latin typeface="+mj-lt"/>
                <a:cs typeface="Arial" pitchFamily="34" charset="0"/>
              </a:rPr>
              <a:t> of </a:t>
            </a:r>
            <a:r>
              <a:rPr lang="tr-TR" sz="2000" dirty="0" err="1" smtClean="0">
                <a:latin typeface="+mj-lt"/>
                <a:cs typeface="Arial" pitchFamily="34" charset="0"/>
              </a:rPr>
              <a:t>agression</a:t>
            </a:r>
            <a:endParaRPr lang="tr-TR" sz="2000" dirty="0" smtClean="0">
              <a:latin typeface="+mj-lt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+mj-lt"/>
                <a:cs typeface="Arial" pitchFamily="34" charset="0"/>
              </a:rPr>
              <a:t>Domestic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violence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often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brings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more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domestic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violence</a:t>
            </a:r>
            <a:endParaRPr lang="tr-TR" sz="2000" dirty="0" smtClean="0">
              <a:latin typeface="+mj-lt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Sometimes</a:t>
            </a:r>
            <a:r>
              <a:rPr lang="tr-TR" sz="2000" dirty="0" smtClean="0">
                <a:latin typeface="+mj-lt"/>
                <a:cs typeface="Arial" pitchFamily="34" charset="0"/>
              </a:rPr>
              <a:t> not </a:t>
            </a:r>
            <a:r>
              <a:rPr lang="tr-TR" sz="2000" dirty="0" err="1" smtClean="0">
                <a:latin typeface="+mj-lt"/>
                <a:cs typeface="Arial" pitchFamily="34" charset="0"/>
              </a:rPr>
              <a:t>one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agressor</a:t>
            </a:r>
            <a:r>
              <a:rPr lang="tr-TR" sz="2000" dirty="0" smtClean="0">
                <a:latin typeface="+mj-lt"/>
                <a:cs typeface="Arial" pitchFamily="34" charset="0"/>
              </a:rPr>
              <a:t> &amp; </a:t>
            </a:r>
            <a:r>
              <a:rPr lang="tr-TR" sz="2000" dirty="0" err="1" smtClean="0">
                <a:latin typeface="+mj-lt"/>
                <a:cs typeface="Arial" pitchFamily="34" charset="0"/>
              </a:rPr>
              <a:t>victim</a:t>
            </a:r>
            <a:r>
              <a:rPr lang="tr-TR" sz="2000" dirty="0" smtClean="0">
                <a:latin typeface="+mj-lt"/>
                <a:cs typeface="Arial" pitchFamily="34" charset="0"/>
              </a:rPr>
              <a:t> – </a:t>
            </a:r>
            <a:r>
              <a:rPr lang="tr-TR" sz="2000" dirty="0" err="1" smtClean="0">
                <a:latin typeface="+mj-lt"/>
                <a:cs typeface="Arial" pitchFamily="34" charset="0"/>
              </a:rPr>
              <a:t>mutual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violence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occurs</a:t>
            </a:r>
            <a:r>
              <a:rPr lang="tr-TR" sz="2000" dirty="0" smtClean="0">
                <a:latin typeface="+mj-lt"/>
                <a:cs typeface="Arial" pitchFamily="34" charset="0"/>
              </a:rPr>
              <a:t>.</a:t>
            </a:r>
          </a:p>
          <a:p>
            <a:pPr>
              <a:buClr>
                <a:srgbClr val="C00000"/>
              </a:buClr>
              <a:buSzPct val="100000"/>
              <a:buNone/>
            </a:pPr>
            <a:endParaRPr lang="tr-TR" sz="2000" b="1" dirty="0" smtClean="0">
              <a:solidFill>
                <a:srgbClr val="C00000"/>
              </a:solidFill>
              <a:latin typeface="+mj-lt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Sources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Anger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7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C00000"/>
                </a:solidFill>
                <a:latin typeface="+mj-lt"/>
              </a:rPr>
              <a:t>Frustration</a:t>
            </a:r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:</a:t>
            </a:r>
            <a:r>
              <a:rPr lang="en-US" sz="2000" dirty="0" smtClean="0">
                <a:solidFill>
                  <a:schemeClr val="folHlink"/>
                </a:solidFill>
              </a:rPr>
              <a:t> </a:t>
            </a:r>
            <a:r>
              <a:rPr lang="en-US" sz="2000" dirty="0" smtClean="0"/>
              <a:t>interference with </a:t>
            </a:r>
            <a:r>
              <a:rPr lang="tr-TR" sz="2000" dirty="0" smtClean="0"/>
              <a:t>(</a:t>
            </a:r>
            <a:r>
              <a:rPr lang="tr-TR" sz="2000" dirty="0" err="1" smtClean="0"/>
              <a:t>blocking</a:t>
            </a:r>
            <a:r>
              <a:rPr lang="tr-TR" sz="2000" dirty="0" smtClean="0"/>
              <a:t>) </a:t>
            </a:r>
            <a:r>
              <a:rPr lang="en-US" sz="2000" dirty="0" smtClean="0"/>
              <a:t>goal attainment</a:t>
            </a:r>
            <a:endParaRPr lang="tr-TR" sz="2000" dirty="0" smtClean="0">
              <a:latin typeface="+mj-lt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When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someone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wants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to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perform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some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act</a:t>
            </a:r>
            <a:r>
              <a:rPr lang="tr-TR" sz="2000" dirty="0" smtClean="0">
                <a:latin typeface="+mj-lt"/>
                <a:cs typeface="Arial" pitchFamily="34" charset="0"/>
              </a:rPr>
              <a:t>/ </a:t>
            </a:r>
            <a:r>
              <a:rPr lang="tr-TR" sz="2000" dirty="0" err="1" smtClean="0">
                <a:latin typeface="+mj-lt"/>
                <a:cs typeface="Arial" pitchFamily="34" charset="0"/>
              </a:rPr>
              <a:t>obtain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stg</a:t>
            </a:r>
            <a:r>
              <a:rPr lang="tr-TR" sz="2000" dirty="0" smtClean="0">
                <a:latin typeface="+mj-lt"/>
                <a:cs typeface="Arial" pitchFamily="34" charset="0"/>
              </a:rPr>
              <a:t>. but is </a:t>
            </a:r>
            <a:r>
              <a:rPr lang="tr-TR" sz="2000" dirty="0" err="1" smtClean="0">
                <a:latin typeface="+mj-lt"/>
                <a:cs typeface="Arial" pitchFamily="34" charset="0"/>
              </a:rPr>
              <a:t>prevented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from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doing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so</a:t>
            </a:r>
            <a:r>
              <a:rPr lang="tr-TR" sz="2000" dirty="0" smtClean="0">
                <a:latin typeface="+mj-lt"/>
                <a:cs typeface="Arial" pitchFamily="34" charset="0"/>
              </a:rPr>
              <a:t>, </a:t>
            </a:r>
            <a:r>
              <a:rPr lang="tr-TR" sz="2000" dirty="0" err="1" smtClean="0">
                <a:latin typeface="+mj-lt"/>
                <a:cs typeface="Arial" pitchFamily="34" charset="0"/>
              </a:rPr>
              <a:t>the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person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feels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frustration</a:t>
            </a:r>
            <a:r>
              <a:rPr lang="tr-TR" sz="2000" dirty="0" smtClean="0">
                <a:latin typeface="+mj-lt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Frustration</a:t>
            </a:r>
            <a:r>
              <a:rPr lang="tr-TR" sz="2000" dirty="0" smtClean="0">
                <a:latin typeface="+mj-lt"/>
                <a:cs typeface="Arial" pitchFamily="34" charset="0"/>
              </a:rPr>
              <a:t>, in </a:t>
            </a:r>
            <a:r>
              <a:rPr lang="tr-TR" sz="2000" dirty="0" err="1" smtClean="0">
                <a:latin typeface="+mj-lt"/>
                <a:cs typeface="Arial" pitchFamily="34" charset="0"/>
              </a:rPr>
              <a:t>turn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leads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to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aggression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+mj-lt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Barker</a:t>
            </a:r>
            <a:r>
              <a:rPr lang="tr-TR" sz="2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et al. (1941)- </a:t>
            </a:r>
            <a:r>
              <a:rPr lang="tr-TR" sz="2000" dirty="0" err="1" smtClean="0">
                <a:latin typeface="+mj-lt"/>
                <a:cs typeface="Arial" pitchFamily="34" charset="0"/>
              </a:rPr>
              <a:t>effects</a:t>
            </a:r>
            <a:r>
              <a:rPr lang="tr-TR" sz="2000" dirty="0" smtClean="0">
                <a:latin typeface="+mj-lt"/>
                <a:cs typeface="Arial" pitchFamily="34" charset="0"/>
              </a:rPr>
              <a:t> of </a:t>
            </a:r>
            <a:r>
              <a:rPr lang="tr-TR" sz="2000" dirty="0" err="1" smtClean="0">
                <a:latin typeface="+mj-lt"/>
                <a:cs typeface="Arial" pitchFamily="34" charset="0"/>
              </a:rPr>
              <a:t>frustration</a:t>
            </a:r>
            <a:endParaRPr lang="tr-TR" sz="2000" dirty="0" smtClean="0">
              <a:latin typeface="+mj-lt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+mj-lt"/>
                <a:cs typeface="Arial" pitchFamily="34" charset="0"/>
              </a:rPr>
              <a:t>    - </a:t>
            </a:r>
            <a:r>
              <a:rPr lang="tr-TR" sz="1800" dirty="0" err="1" smtClean="0">
                <a:latin typeface="+mj-lt"/>
                <a:cs typeface="Arial" pitchFamily="34" charset="0"/>
              </a:rPr>
              <a:t>Children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shown</a:t>
            </a:r>
            <a:r>
              <a:rPr lang="tr-TR" sz="1800" dirty="0" smtClean="0">
                <a:latin typeface="+mj-lt"/>
                <a:cs typeface="Arial" pitchFamily="34" charset="0"/>
              </a:rPr>
              <a:t> a </a:t>
            </a:r>
            <a:r>
              <a:rPr lang="tr-TR" sz="1800" dirty="0" err="1" smtClean="0">
                <a:latin typeface="+mj-lt"/>
                <a:cs typeface="Arial" pitchFamily="34" charset="0"/>
              </a:rPr>
              <a:t>room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filled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with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attractive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toys</a:t>
            </a:r>
            <a:r>
              <a:rPr lang="tr-TR" sz="1800" dirty="0" smtClean="0">
                <a:latin typeface="+mj-lt"/>
                <a:cs typeface="Arial" pitchFamily="34" charset="0"/>
              </a:rPr>
              <a:t> but not </a:t>
            </a:r>
            <a:r>
              <a:rPr lang="tr-TR" sz="1800" dirty="0" err="1" smtClean="0">
                <a:latin typeface="+mj-lt"/>
                <a:cs typeface="Arial" pitchFamily="34" charset="0"/>
              </a:rPr>
              <a:t>allowed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to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enter</a:t>
            </a:r>
            <a:r>
              <a:rPr lang="tr-TR" sz="1800" dirty="0" smtClean="0">
                <a:latin typeface="+mj-lt"/>
                <a:cs typeface="Arial" pitchFamily="34" charset="0"/>
              </a:rPr>
              <a:t> it.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+mj-lt"/>
                <a:cs typeface="Arial" pitchFamily="34" charset="0"/>
              </a:rPr>
              <a:t>    - </a:t>
            </a:r>
            <a:r>
              <a:rPr lang="tr-TR" sz="1800" dirty="0" err="1" smtClean="0">
                <a:latin typeface="+mj-lt"/>
                <a:cs typeface="Arial" pitchFamily="34" charset="0"/>
              </a:rPr>
              <a:t>After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children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waited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for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sometime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they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were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allowed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to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play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with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toys</a:t>
            </a:r>
            <a:r>
              <a:rPr lang="tr-TR" sz="1800" dirty="0" smtClean="0">
                <a:latin typeface="+mj-lt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+mj-lt"/>
                <a:cs typeface="Arial" pitchFamily="34" charset="0"/>
              </a:rPr>
              <a:t>    -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children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who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were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frusturated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behaved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destructively</a:t>
            </a:r>
            <a:r>
              <a:rPr lang="tr-TR" sz="1800" dirty="0" smtClean="0">
                <a:latin typeface="+mj-lt"/>
                <a:cs typeface="Arial" pitchFamily="34" charset="0"/>
              </a:rPr>
              <a:t> (e.g., </a:t>
            </a:r>
            <a:r>
              <a:rPr lang="tr-TR" sz="1800" dirty="0" err="1" smtClean="0">
                <a:latin typeface="+mj-lt"/>
                <a:cs typeface="Arial" pitchFamily="34" charset="0"/>
              </a:rPr>
              <a:t>smashed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toys</a:t>
            </a:r>
            <a:r>
              <a:rPr lang="tr-TR" sz="1800" dirty="0" smtClean="0">
                <a:latin typeface="+mj-lt"/>
                <a:cs typeface="Arial" pitchFamily="34" charset="0"/>
              </a:rPr>
              <a:t>,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threw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them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against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wall</a:t>
            </a:r>
            <a:r>
              <a:rPr lang="tr-TR" sz="1800" dirty="0" smtClean="0">
                <a:latin typeface="+mj-lt"/>
                <a:cs typeface="Arial" pitchFamily="34" charset="0"/>
              </a:rPr>
              <a:t>).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1800" dirty="0" smtClean="0">
              <a:latin typeface="+mj-lt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F</a:t>
            </a:r>
            <a:r>
              <a:rPr lang="en-US" sz="2000" dirty="0" err="1" smtClean="0"/>
              <a:t>amily</a:t>
            </a:r>
            <a:r>
              <a:rPr lang="en-US" sz="2000" dirty="0" smtClean="0"/>
              <a:t> conflicts, </a:t>
            </a:r>
            <a:r>
              <a:rPr lang="tr-TR" sz="2000" dirty="0" smtClean="0"/>
              <a:t> </a:t>
            </a:r>
            <a:r>
              <a:rPr lang="tr-TR" sz="2000" dirty="0" err="1" smtClean="0"/>
              <a:t>economic</a:t>
            </a:r>
            <a:r>
              <a:rPr lang="tr-TR" sz="2000" dirty="0" smtClean="0"/>
              <a:t> </a:t>
            </a:r>
            <a:r>
              <a:rPr lang="tr-TR" sz="2000" dirty="0" err="1" smtClean="0"/>
              <a:t>insecurity</a:t>
            </a:r>
            <a:r>
              <a:rPr lang="tr-TR" sz="2000" dirty="0" smtClean="0"/>
              <a:t>, </a:t>
            </a:r>
            <a:r>
              <a:rPr lang="en-US" sz="2000" dirty="0" smtClean="0"/>
              <a:t>money problems, </a:t>
            </a:r>
            <a:r>
              <a:rPr lang="tr-TR" sz="2000" dirty="0" err="1" smtClean="0"/>
              <a:t>economic</a:t>
            </a:r>
            <a:r>
              <a:rPr lang="tr-TR" sz="2000" dirty="0" smtClean="0"/>
              <a:t> </a:t>
            </a:r>
            <a:r>
              <a:rPr lang="tr-TR" sz="2000" dirty="0" err="1" smtClean="0"/>
              <a:t>depression</a:t>
            </a:r>
            <a:r>
              <a:rPr lang="tr-TR" sz="2000" dirty="0" smtClean="0"/>
              <a:t> </a:t>
            </a:r>
            <a:r>
              <a:rPr lang="tr-TR" sz="2000" dirty="0" err="1" smtClean="0"/>
              <a:t>within</a:t>
            </a:r>
            <a:r>
              <a:rPr lang="tr-TR" sz="2000" dirty="0" smtClean="0"/>
              <a:t> </a:t>
            </a:r>
            <a:r>
              <a:rPr lang="tr-TR" sz="2000" dirty="0" err="1" smtClean="0"/>
              <a:t>society</a:t>
            </a:r>
            <a:r>
              <a:rPr lang="tr-TR" sz="2000" dirty="0" smtClean="0"/>
              <a:t>,  </a:t>
            </a:r>
            <a:r>
              <a:rPr lang="tr-TR" sz="2000" dirty="0" err="1" smtClean="0"/>
              <a:t>job</a:t>
            </a:r>
            <a:r>
              <a:rPr lang="tr-TR" sz="2000" dirty="0" smtClean="0"/>
              <a:t>-</a:t>
            </a:r>
            <a:r>
              <a:rPr lang="tr-TR" sz="2000" dirty="0" err="1" smtClean="0"/>
              <a:t>related</a:t>
            </a:r>
            <a:r>
              <a:rPr lang="tr-TR" sz="2000" dirty="0" smtClean="0"/>
              <a:t> </a:t>
            </a:r>
            <a:r>
              <a:rPr lang="tr-TR" sz="2000" dirty="0" err="1" smtClean="0"/>
              <a:t>problems</a:t>
            </a:r>
            <a:r>
              <a:rPr lang="tr-TR" sz="2000" dirty="0" smtClean="0"/>
              <a:t> , </a:t>
            </a:r>
            <a:r>
              <a:rPr lang="en-US" sz="2000" dirty="0" smtClean="0"/>
              <a:t>even high temperatures</a:t>
            </a:r>
            <a:r>
              <a:rPr lang="tr-TR" sz="2000" dirty="0" smtClean="0"/>
              <a:t> </a:t>
            </a:r>
            <a:r>
              <a:rPr lang="tr-TR" sz="2000" dirty="0" err="1" smtClean="0"/>
              <a:t>lead</a:t>
            </a:r>
            <a:r>
              <a:rPr lang="tr-TR" sz="2000" dirty="0" smtClean="0"/>
              <a:t> 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frusturation</a:t>
            </a:r>
            <a:r>
              <a:rPr lang="tr-TR" sz="2000" dirty="0" smtClean="0"/>
              <a:t>. </a:t>
            </a:r>
            <a:endParaRPr lang="tr-TR" sz="2000" b="1" dirty="0" smtClean="0"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Sources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of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Anger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8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buClr>
                <a:srgbClr val="C00000"/>
              </a:buClr>
              <a:buSzPct val="100000"/>
              <a:buNone/>
            </a:pPr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    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What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 is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the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relationship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btw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.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anger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 &amp;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aggression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?</a:t>
            </a:r>
          </a:p>
          <a:p>
            <a:pPr>
              <a:lnSpc>
                <a:spcPct val="115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</a:rPr>
              <a:t>Learning to Be Aggressive</a:t>
            </a:r>
            <a:endParaRPr lang="tr-TR" sz="2000" b="1" dirty="0" smtClean="0">
              <a:solidFill>
                <a:srgbClr val="C00000"/>
              </a:solidFill>
            </a:endParaRP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A main mechanism that determines aggression is past learning.</a:t>
            </a:r>
            <a:endParaRPr lang="tr-TR" sz="2000" dirty="0" smtClean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A</a:t>
            </a:r>
            <a:r>
              <a:rPr lang="en-US" sz="2000" dirty="0" err="1" smtClean="0"/>
              <a:t>ggression</a:t>
            </a:r>
            <a:r>
              <a:rPr lang="en-US" sz="2000" dirty="0" smtClean="0"/>
              <a:t> is influenced by both </a:t>
            </a:r>
            <a:r>
              <a:rPr lang="en-US" sz="2000" b="1" dirty="0" smtClean="0"/>
              <a:t>imitation</a:t>
            </a:r>
            <a:r>
              <a:rPr lang="tr-TR" sz="2000" b="1" dirty="0" smtClean="0"/>
              <a:t> &amp;</a:t>
            </a:r>
            <a:r>
              <a:rPr lang="en-US" sz="2000" b="1" dirty="0" smtClean="0"/>
              <a:t> reinforcement.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+mj-lt"/>
                <a:cs typeface="Arial" pitchFamily="34" charset="0"/>
              </a:rPr>
              <a:t>   </a:t>
            </a:r>
            <a:r>
              <a:rPr lang="tr-TR" sz="2000" b="1" i="1" dirty="0" smtClean="0">
                <a:latin typeface="+mj-lt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Imitation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;</a:t>
            </a:r>
            <a:r>
              <a:rPr lang="tr-TR" sz="2000" b="1" i="1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smtClean="0">
                <a:latin typeface="+mj-lt"/>
                <a:cs typeface="Arial" pitchFamily="34" charset="0"/>
              </a:rPr>
              <a:t>a form of </a:t>
            </a:r>
            <a:r>
              <a:rPr lang="tr-TR" sz="2000" dirty="0" err="1" smtClean="0">
                <a:latin typeface="+mj-lt"/>
                <a:cs typeface="Arial" pitchFamily="34" charset="0"/>
              </a:rPr>
              <a:t>learning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involving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thinking</a:t>
            </a:r>
            <a:r>
              <a:rPr lang="tr-TR" sz="2000" dirty="0" smtClean="0">
                <a:latin typeface="+mj-lt"/>
                <a:cs typeface="Arial" pitchFamily="34" charset="0"/>
              </a:rPr>
              <a:t>, </a:t>
            </a:r>
            <a:r>
              <a:rPr lang="tr-TR" sz="2000" dirty="0" err="1" smtClean="0">
                <a:latin typeface="+mj-lt"/>
                <a:cs typeface="Arial" pitchFamily="34" charset="0"/>
              </a:rPr>
              <a:t>feeling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or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behaving</a:t>
            </a:r>
            <a:r>
              <a:rPr lang="tr-TR" sz="2000" dirty="0" smtClean="0">
                <a:latin typeface="+mj-lt"/>
                <a:cs typeface="Arial" pitchFamily="34" charset="0"/>
              </a:rPr>
              <a:t> in a </a:t>
            </a:r>
            <a:r>
              <a:rPr lang="tr-TR" sz="2000" dirty="0" err="1" smtClean="0">
                <a:latin typeface="+mj-lt"/>
                <a:cs typeface="Arial" pitchFamily="34" charset="0"/>
              </a:rPr>
              <a:t>way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that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matches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the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thoughts</a:t>
            </a:r>
            <a:r>
              <a:rPr lang="tr-TR" sz="2000" dirty="0" smtClean="0">
                <a:latin typeface="+mj-lt"/>
                <a:cs typeface="Arial" pitchFamily="34" charset="0"/>
              </a:rPr>
              <a:t>, </a:t>
            </a:r>
            <a:r>
              <a:rPr lang="tr-TR" sz="2000" dirty="0" err="1" smtClean="0">
                <a:latin typeface="+mj-lt"/>
                <a:cs typeface="Arial" pitchFamily="34" charset="0"/>
              </a:rPr>
              <a:t>feelings</a:t>
            </a:r>
            <a:r>
              <a:rPr lang="tr-TR" sz="2000" dirty="0" smtClean="0">
                <a:latin typeface="+mj-lt"/>
                <a:cs typeface="Arial" pitchFamily="34" charset="0"/>
              </a:rPr>
              <a:t> &amp; </a:t>
            </a:r>
            <a:r>
              <a:rPr lang="tr-TR" sz="2000" dirty="0" err="1" smtClean="0">
                <a:latin typeface="+mj-lt"/>
                <a:cs typeface="Arial" pitchFamily="34" charset="0"/>
              </a:rPr>
              <a:t>beh</a:t>
            </a:r>
            <a:r>
              <a:rPr lang="tr-TR" sz="2000" dirty="0" smtClean="0">
                <a:latin typeface="+mj-lt"/>
                <a:cs typeface="Arial" pitchFamily="34" charset="0"/>
              </a:rPr>
              <a:t>.s of </a:t>
            </a:r>
            <a:r>
              <a:rPr lang="tr-TR" sz="2000" dirty="0" err="1" smtClean="0">
                <a:latin typeface="+mj-lt"/>
                <a:cs typeface="Arial" pitchFamily="34" charset="0"/>
              </a:rPr>
              <a:t>another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person</a:t>
            </a:r>
            <a:r>
              <a:rPr lang="tr-TR" sz="2000" dirty="0" smtClean="0">
                <a:latin typeface="+mj-lt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err="1" smtClean="0"/>
              <a:t>Bandura</a:t>
            </a:r>
            <a:r>
              <a:rPr lang="en-US" sz="2000" dirty="0" smtClean="0"/>
              <a:t> et al. (1961) </a:t>
            </a:r>
            <a:r>
              <a:rPr lang="tr-TR" sz="2000" dirty="0" smtClean="0"/>
              <a:t>– </a:t>
            </a:r>
            <a:r>
              <a:rPr lang="tr-TR" sz="2000" dirty="0" err="1" smtClean="0"/>
              <a:t>Bobo</a:t>
            </a:r>
            <a:r>
              <a:rPr lang="tr-TR" sz="2000" dirty="0" smtClean="0"/>
              <a:t> </a:t>
            </a:r>
            <a:r>
              <a:rPr lang="tr-TR" sz="2000" dirty="0" err="1" smtClean="0"/>
              <a:t>doll</a:t>
            </a:r>
            <a:r>
              <a:rPr lang="tr-TR" sz="2000" dirty="0" smtClean="0"/>
              <a:t> </a:t>
            </a:r>
            <a:r>
              <a:rPr lang="tr-TR" sz="2000" dirty="0" err="1" smtClean="0"/>
              <a:t>experiment</a:t>
            </a:r>
            <a:endParaRPr lang="tr-TR" sz="2000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1800" dirty="0" smtClean="0">
              <a:latin typeface="+mj-lt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+mj-lt"/>
                <a:cs typeface="Arial" pitchFamily="34" charset="0"/>
              </a:rPr>
              <a:t>                                                                     - </a:t>
            </a:r>
            <a:r>
              <a:rPr lang="tr-TR" sz="1800" dirty="0" err="1" smtClean="0">
                <a:latin typeface="+mj-lt"/>
                <a:cs typeface="Arial" pitchFamily="34" charset="0"/>
              </a:rPr>
              <a:t>Children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tend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to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imitate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some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peopl</a:t>
            </a:r>
            <a:r>
              <a:rPr lang="tr-TR" sz="1800" dirty="0" smtClean="0">
                <a:latin typeface="+mj-lt"/>
                <a:cs typeface="Arial" pitchFamily="34" charset="0"/>
              </a:rPr>
              <a:t>                                                           </a:t>
            </a:r>
            <a:r>
              <a:rPr lang="tr-TR" sz="1800" dirty="0" err="1" smtClean="0">
                <a:latin typeface="+mj-lt"/>
                <a:cs typeface="Arial" pitchFamily="34" charset="0"/>
              </a:rPr>
              <a:t>people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more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than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others</a:t>
            </a:r>
            <a:endParaRPr lang="tr-TR" sz="1800" dirty="0" smtClean="0">
              <a:latin typeface="+mj-lt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+mj-lt"/>
                <a:cs typeface="Arial" pitchFamily="34" charset="0"/>
              </a:rPr>
              <a:t>                                                                     -  </a:t>
            </a:r>
            <a:r>
              <a:rPr lang="tr-TR" sz="1800" b="1" dirty="0" err="1" smtClean="0">
                <a:latin typeface="+mj-lt"/>
                <a:cs typeface="Arial" pitchFamily="34" charset="0"/>
              </a:rPr>
              <a:t>Powerful</a:t>
            </a:r>
            <a:r>
              <a:rPr lang="tr-TR" sz="1800" dirty="0" smtClean="0">
                <a:latin typeface="+mj-lt"/>
                <a:cs typeface="Arial" pitchFamily="34" charset="0"/>
              </a:rPr>
              <a:t>, </a:t>
            </a:r>
            <a:r>
              <a:rPr lang="tr-TR" sz="1800" b="1" dirty="0" err="1" smtClean="0">
                <a:latin typeface="+mj-lt"/>
                <a:cs typeface="Arial" pitchFamily="34" charset="0"/>
              </a:rPr>
              <a:t>successful</a:t>
            </a:r>
            <a:r>
              <a:rPr lang="tr-TR" sz="1800" dirty="0" smtClean="0">
                <a:latin typeface="+mj-lt"/>
                <a:cs typeface="Arial" pitchFamily="34" charset="0"/>
              </a:rPr>
              <a:t>, &amp; </a:t>
            </a:r>
            <a:r>
              <a:rPr lang="tr-TR" sz="1800" dirty="0" err="1" smtClean="0">
                <a:latin typeface="+mj-lt"/>
                <a:cs typeface="Arial" pitchFamily="34" charset="0"/>
              </a:rPr>
              <a:t>liked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by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other</a:t>
            </a:r>
            <a:r>
              <a:rPr lang="tr-TR" sz="1800" dirty="0" smtClean="0">
                <a:latin typeface="+mj-lt"/>
                <a:cs typeface="Arial" pitchFamily="34" charset="0"/>
              </a:rPr>
              <a:t>                                              </a:t>
            </a:r>
            <a:r>
              <a:rPr lang="tr-TR" sz="1800" b="1" dirty="0" err="1" smtClean="0">
                <a:latin typeface="+mj-lt"/>
                <a:cs typeface="Arial" pitchFamily="34" charset="0"/>
              </a:rPr>
              <a:t>liked</a:t>
            </a:r>
            <a:r>
              <a:rPr lang="tr-TR" sz="1800" b="1" dirty="0" smtClean="0">
                <a:latin typeface="+mj-lt"/>
                <a:cs typeface="Arial" pitchFamily="34" charset="0"/>
              </a:rPr>
              <a:t> </a:t>
            </a:r>
            <a:r>
              <a:rPr lang="tr-TR" sz="1800" b="1" dirty="0" err="1" smtClean="0">
                <a:latin typeface="+mj-lt"/>
                <a:cs typeface="Arial" pitchFamily="34" charset="0"/>
              </a:rPr>
              <a:t>by</a:t>
            </a:r>
            <a:r>
              <a:rPr lang="tr-TR" sz="1800" b="1" dirty="0" smtClean="0">
                <a:latin typeface="+mj-lt"/>
                <a:cs typeface="Arial" pitchFamily="34" charset="0"/>
              </a:rPr>
              <a:t> </a:t>
            </a:r>
            <a:r>
              <a:rPr lang="tr-TR" sz="1800" b="1" dirty="0" err="1" smtClean="0">
                <a:latin typeface="+mj-lt"/>
                <a:cs typeface="Arial" pitchFamily="34" charset="0"/>
              </a:rPr>
              <a:t>other</a:t>
            </a:r>
            <a:r>
              <a:rPr lang="tr-TR" sz="1800" b="1" dirty="0" smtClean="0">
                <a:latin typeface="+mj-lt"/>
                <a:cs typeface="Arial" pitchFamily="34" charset="0"/>
              </a:rPr>
              <a:t> </a:t>
            </a:r>
            <a:r>
              <a:rPr lang="tr-TR" sz="1800" b="1" dirty="0" err="1" smtClean="0">
                <a:latin typeface="+mj-lt"/>
                <a:cs typeface="Arial" pitchFamily="34" charset="0"/>
              </a:rPr>
              <a:t>people</a:t>
            </a:r>
            <a:r>
              <a:rPr lang="tr-TR" sz="1800" b="1" dirty="0" smtClean="0">
                <a:latin typeface="+mj-lt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+mj-lt"/>
                <a:cs typeface="Arial" pitchFamily="34" charset="0"/>
              </a:rPr>
              <a:t>                                                                      - </a:t>
            </a:r>
            <a:r>
              <a:rPr lang="tr-TR" sz="1800" dirty="0" err="1" smtClean="0">
                <a:latin typeface="+mj-lt"/>
                <a:cs typeface="Arial" pitchFamily="34" charset="0"/>
              </a:rPr>
              <a:t>Also</a:t>
            </a:r>
            <a:r>
              <a:rPr lang="tr-TR" sz="1800" dirty="0" smtClean="0">
                <a:latin typeface="+mj-lt"/>
                <a:cs typeface="Arial" pitchFamily="34" charset="0"/>
              </a:rPr>
              <a:t>,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they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imitate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ones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they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see</a:t>
            </a:r>
            <a:r>
              <a:rPr lang="tr-TR" sz="1800" dirty="0" smtClean="0">
                <a:latin typeface="+mj-lt"/>
                <a:cs typeface="Arial" pitchFamily="34" charset="0"/>
              </a:rPr>
              <a:t>                                                   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they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see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the</a:t>
            </a:r>
            <a:r>
              <a:rPr lang="tr-TR" sz="1800" dirty="0" smtClean="0">
                <a:latin typeface="+mj-lt"/>
                <a:cs typeface="Arial" pitchFamily="34" charset="0"/>
              </a:rPr>
              <a:t> </a:t>
            </a:r>
            <a:r>
              <a:rPr lang="tr-TR" sz="1800" dirty="0" err="1" smtClean="0">
                <a:latin typeface="+mj-lt"/>
                <a:cs typeface="Arial" pitchFamily="34" charset="0"/>
              </a:rPr>
              <a:t>most</a:t>
            </a:r>
            <a:r>
              <a:rPr lang="tr-TR" sz="1800" dirty="0" smtClean="0">
                <a:latin typeface="+mj-lt"/>
                <a:cs typeface="Arial" pitchFamily="34" charset="0"/>
              </a:rPr>
              <a:t> (</a:t>
            </a:r>
            <a:r>
              <a:rPr lang="tr-TR" sz="1800" dirty="0" err="1" smtClean="0">
                <a:latin typeface="+mj-lt"/>
                <a:cs typeface="Arial" pitchFamily="34" charset="0"/>
              </a:rPr>
              <a:t>parents</a:t>
            </a:r>
            <a:r>
              <a:rPr lang="tr-TR" sz="1800" dirty="0" smtClean="0">
                <a:latin typeface="+mj-lt"/>
                <a:cs typeface="Arial" pitchFamily="34" charset="0"/>
              </a:rPr>
              <a:t>)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789040"/>
            <a:ext cx="4248472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9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818834" cy="5555704"/>
          </a:xfrm>
        </p:spPr>
        <p:txBody>
          <a:bodyPr/>
          <a:lstStyle/>
          <a:p>
            <a:pPr>
              <a:buClr>
                <a:srgbClr val="C00000"/>
              </a:buClr>
              <a:buSzPct val="100000"/>
              <a:buNone/>
            </a:pPr>
            <a:r>
              <a:rPr lang="tr-TR" sz="2000" b="1" dirty="0" smtClean="0">
                <a:solidFill>
                  <a:srgbClr val="C00000"/>
                </a:solidFill>
                <a:latin typeface="+mj-lt"/>
              </a:rPr>
              <a:t>    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What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 is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the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relationship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btw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.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anger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 &amp; </a:t>
            </a:r>
            <a:r>
              <a:rPr lang="tr-TR" sz="2000" b="1" i="1" dirty="0" err="1" smtClean="0">
                <a:solidFill>
                  <a:srgbClr val="002060"/>
                </a:solidFill>
                <a:latin typeface="+mj-lt"/>
              </a:rPr>
              <a:t>aggression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</a:rPr>
              <a:t>?</a:t>
            </a:r>
          </a:p>
          <a:p>
            <a:pPr>
              <a:lnSpc>
                <a:spcPct val="115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</a:rPr>
              <a:t>Learning to Be Aggressive</a:t>
            </a:r>
            <a:endParaRPr lang="tr-TR" sz="2000" b="1" dirty="0" smtClean="0">
              <a:solidFill>
                <a:srgbClr val="C00000"/>
              </a:solidFill>
            </a:endParaRP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b="1" i="1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Reinforcement</a:t>
            </a:r>
            <a:r>
              <a:rPr lang="tr-TR" sz="2000" b="1" i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;</a:t>
            </a:r>
            <a:r>
              <a:rPr lang="tr-TR" sz="2000" b="1" i="1" dirty="0" smtClean="0">
                <a:latin typeface="+mj-lt"/>
                <a:cs typeface="Arial" pitchFamily="34" charset="0"/>
              </a:rPr>
              <a:t> </a:t>
            </a:r>
            <a:r>
              <a:rPr lang="en-US" sz="2000" dirty="0" smtClean="0"/>
              <a:t>a major facilitator of aggression.</a:t>
            </a:r>
            <a:endParaRPr lang="tr-TR" sz="2000" dirty="0" smtClean="0"/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+mj-lt"/>
                <a:cs typeface="Arial" pitchFamily="34" charset="0"/>
              </a:rPr>
              <a:t>The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process</a:t>
            </a:r>
            <a:r>
              <a:rPr lang="tr-TR" sz="2000" dirty="0" smtClean="0">
                <a:latin typeface="+mj-lt"/>
                <a:cs typeface="Arial" pitchFamily="34" charset="0"/>
              </a:rPr>
              <a:t> of </a:t>
            </a:r>
            <a:r>
              <a:rPr lang="tr-TR" sz="2000" dirty="0" err="1" smtClean="0">
                <a:latin typeface="+mj-lt"/>
                <a:cs typeface="Arial" pitchFamily="34" charset="0"/>
              </a:rPr>
              <a:t>learning</a:t>
            </a:r>
            <a:r>
              <a:rPr lang="tr-TR" sz="2000" dirty="0" smtClean="0">
                <a:latin typeface="+mj-lt"/>
                <a:cs typeface="Arial" pitchFamily="34" charset="0"/>
              </a:rPr>
              <a:t> a </a:t>
            </a:r>
            <a:r>
              <a:rPr lang="tr-TR" sz="2000" dirty="0" err="1" smtClean="0">
                <a:latin typeface="+mj-lt"/>
                <a:cs typeface="Arial" pitchFamily="34" charset="0"/>
              </a:rPr>
              <a:t>response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by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being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rewarded</a:t>
            </a:r>
            <a:r>
              <a:rPr lang="tr-TR" sz="2000" dirty="0" smtClean="0">
                <a:latin typeface="+mj-lt"/>
                <a:cs typeface="Arial" pitchFamily="34" charset="0"/>
              </a:rPr>
              <a:t> </a:t>
            </a:r>
            <a:r>
              <a:rPr lang="tr-TR" sz="2000" dirty="0" err="1" smtClean="0">
                <a:latin typeface="+mj-lt"/>
                <a:cs typeface="Arial" pitchFamily="34" charset="0"/>
              </a:rPr>
              <a:t>when</a:t>
            </a:r>
            <a:r>
              <a:rPr lang="tr-TR" sz="2000" dirty="0" smtClean="0">
                <a:latin typeface="+mj-lt"/>
                <a:cs typeface="Arial" pitchFamily="34" charset="0"/>
              </a:rPr>
              <a:t> it is </a:t>
            </a:r>
            <a:r>
              <a:rPr lang="tr-TR" sz="2000" dirty="0" err="1" smtClean="0">
                <a:latin typeface="+mj-lt"/>
                <a:cs typeface="Arial" pitchFamily="34" charset="0"/>
              </a:rPr>
              <a:t>demonstrated</a:t>
            </a:r>
            <a:r>
              <a:rPr lang="tr-TR" sz="2000" dirty="0" smtClean="0">
                <a:latin typeface="+mj-lt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/>
              <a:t>Parents provide both reinforcement </a:t>
            </a:r>
            <a:r>
              <a:rPr lang="tr-TR" sz="2000" dirty="0" smtClean="0"/>
              <a:t> &amp; </a:t>
            </a:r>
            <a:r>
              <a:rPr lang="en-US" sz="2000" dirty="0" smtClean="0"/>
              <a:t>a model. 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/>
              <a:t>A </a:t>
            </a:r>
            <a:r>
              <a:rPr lang="tr-TR" sz="2000" dirty="0" err="1" smtClean="0"/>
              <a:t>child’s</a:t>
            </a:r>
            <a:r>
              <a:rPr lang="tr-TR" sz="2000" dirty="0" smtClean="0"/>
              <a:t> </a:t>
            </a:r>
            <a:r>
              <a:rPr lang="tr-TR" sz="2000" dirty="0" err="1" smtClean="0"/>
              <a:t>future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aggressive</a:t>
            </a:r>
            <a:r>
              <a:rPr lang="tr-TR" sz="2000" dirty="0" smtClean="0"/>
              <a:t> </a:t>
            </a:r>
            <a:r>
              <a:rPr lang="tr-TR" sz="2000" dirty="0" err="1" smtClean="0"/>
              <a:t>beh</a:t>
            </a:r>
            <a:r>
              <a:rPr lang="tr-TR" sz="2000" dirty="0" smtClean="0"/>
              <a:t>. </a:t>
            </a:r>
            <a:r>
              <a:rPr lang="tr-TR" sz="2000" dirty="0" err="1" smtClean="0"/>
              <a:t>depends</a:t>
            </a:r>
            <a:r>
              <a:rPr lang="tr-TR" sz="2000" dirty="0" smtClean="0"/>
              <a:t> </a:t>
            </a:r>
            <a:r>
              <a:rPr lang="tr-TR" sz="2000" dirty="0" err="1" smtClean="0"/>
              <a:t>greatly</a:t>
            </a:r>
            <a:r>
              <a:rPr lang="tr-TR" sz="2000" dirty="0" smtClean="0"/>
              <a:t> on </a:t>
            </a:r>
            <a:r>
              <a:rPr lang="tr-TR" sz="2000" dirty="0" err="1" smtClean="0"/>
              <a:t>how</a:t>
            </a:r>
            <a:r>
              <a:rPr lang="tr-TR" sz="2000" dirty="0" smtClean="0"/>
              <a:t> </a:t>
            </a:r>
            <a:r>
              <a:rPr lang="tr-TR" sz="2000" dirty="0" err="1" smtClean="0"/>
              <a:t>parents</a:t>
            </a:r>
            <a:r>
              <a:rPr lang="tr-TR" sz="2000" dirty="0" smtClean="0"/>
              <a:t> </a:t>
            </a:r>
            <a:r>
              <a:rPr lang="tr-TR" sz="2000" dirty="0" err="1" smtClean="0"/>
              <a:t>treat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child</a:t>
            </a:r>
            <a:r>
              <a:rPr lang="tr-TR" sz="2000" dirty="0" smtClean="0"/>
              <a:t> &amp; </a:t>
            </a:r>
            <a:r>
              <a:rPr lang="tr-TR" sz="2000" dirty="0" err="1" smtClean="0"/>
              <a:t>how</a:t>
            </a:r>
            <a:r>
              <a:rPr lang="tr-TR" sz="2000" dirty="0" smtClean="0"/>
              <a:t> </a:t>
            </a:r>
            <a:r>
              <a:rPr lang="tr-TR" sz="2000" dirty="0" err="1" smtClean="0"/>
              <a:t>they</a:t>
            </a:r>
            <a:r>
              <a:rPr lang="tr-TR" sz="2000" dirty="0" smtClean="0"/>
              <a:t> </a:t>
            </a:r>
            <a:r>
              <a:rPr lang="tr-TR" sz="2000" dirty="0" err="1" smtClean="0"/>
              <a:t>themselves</a:t>
            </a:r>
            <a:r>
              <a:rPr lang="tr-TR" sz="2000" dirty="0" smtClean="0"/>
              <a:t> </a:t>
            </a:r>
            <a:r>
              <a:rPr lang="tr-TR" sz="2000" dirty="0" err="1" smtClean="0"/>
              <a:t>behave</a:t>
            </a:r>
            <a:r>
              <a:rPr lang="tr-TR" sz="2000" dirty="0" smtClean="0"/>
              <a:t>.</a:t>
            </a:r>
          </a:p>
          <a:p>
            <a:pPr marL="365125" lvl="1" indent="-282575">
              <a:spcBef>
                <a:spcPts val="600"/>
              </a:spcBef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dirty="0" smtClean="0">
                <a:solidFill>
                  <a:schemeClr val="folHlink"/>
                </a:solidFill>
              </a:rPr>
              <a:t>   </a:t>
            </a:r>
            <a:r>
              <a:rPr lang="tr-TR" sz="1800" b="1" dirty="0" err="1" smtClean="0">
                <a:solidFill>
                  <a:srgbClr val="C00000"/>
                </a:solidFill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</a:rPr>
              <a:t>: </a:t>
            </a:r>
            <a:r>
              <a:rPr lang="en-US" sz="1800" dirty="0" smtClean="0"/>
              <a:t>Children whose parents punish them for fighting tend to be less aggressive at home but more aggressive away.</a:t>
            </a:r>
            <a:r>
              <a:rPr lang="tr-TR" sz="1800" dirty="0" smtClean="0"/>
              <a:t> (</a:t>
            </a:r>
            <a:r>
              <a:rPr lang="tr-TR" sz="1800" dirty="0" err="1" smtClean="0"/>
              <a:t>child</a:t>
            </a:r>
            <a:r>
              <a:rPr lang="tr-TR" sz="1800" dirty="0" smtClean="0"/>
              <a:t> </a:t>
            </a:r>
            <a:r>
              <a:rPr lang="tr-TR" sz="1800" dirty="0" err="1" smtClean="0"/>
              <a:t>imitates</a:t>
            </a:r>
            <a:r>
              <a:rPr lang="tr-TR" sz="1800" dirty="0" smtClean="0"/>
              <a:t> </a:t>
            </a:r>
            <a:r>
              <a:rPr lang="tr-TR" sz="1800" dirty="0" err="1" smtClean="0"/>
              <a:t>teh</a:t>
            </a:r>
            <a:r>
              <a:rPr lang="tr-TR" sz="1800" dirty="0" smtClean="0"/>
              <a:t> </a:t>
            </a:r>
            <a:r>
              <a:rPr lang="tr-TR" sz="1800" dirty="0" err="1" smtClean="0"/>
              <a:t>parent’s</a:t>
            </a:r>
            <a:r>
              <a:rPr lang="tr-TR" sz="1800" dirty="0" smtClean="0"/>
              <a:t> </a:t>
            </a:r>
            <a:r>
              <a:rPr lang="tr-TR" sz="1800" dirty="0" err="1" smtClean="0"/>
              <a:t>aggressive</a:t>
            </a:r>
            <a:r>
              <a:rPr lang="tr-TR" sz="1800" dirty="0" smtClean="0"/>
              <a:t> </a:t>
            </a:r>
            <a:r>
              <a:rPr lang="tr-TR" sz="1800" dirty="0" err="1" smtClean="0"/>
              <a:t>beh</a:t>
            </a:r>
            <a:r>
              <a:rPr lang="tr-TR" sz="1800" dirty="0" smtClean="0"/>
              <a:t>.)</a:t>
            </a:r>
            <a:endParaRPr lang="en-US" sz="1800" i="1" dirty="0" smtClean="0"/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/>
              <a:t>Punishment</a:t>
            </a:r>
            <a:r>
              <a:rPr lang="tr-TR" sz="2000" dirty="0" smtClean="0"/>
              <a:t> </a:t>
            </a:r>
            <a:r>
              <a:rPr lang="tr-TR" sz="2000" dirty="0" err="1" smtClean="0"/>
              <a:t>teaches</a:t>
            </a:r>
            <a:r>
              <a:rPr lang="tr-TR" sz="2000" dirty="0" smtClean="0"/>
              <a:t> </a:t>
            </a:r>
            <a:r>
              <a:rPr lang="tr-TR" sz="2000" dirty="0" err="1" smtClean="0"/>
              <a:t>him</a:t>
            </a:r>
            <a:r>
              <a:rPr lang="tr-TR" sz="2000" dirty="0" smtClean="0"/>
              <a:t> not </a:t>
            </a:r>
            <a:r>
              <a:rPr lang="tr-TR" sz="2000" dirty="0" err="1" smtClean="0"/>
              <a:t>to</a:t>
            </a:r>
            <a:r>
              <a:rPr lang="tr-TR" sz="2000" dirty="0" smtClean="0"/>
              <a:t> be </a:t>
            </a:r>
            <a:r>
              <a:rPr lang="tr-TR" sz="2000" dirty="0" err="1" smtClean="0"/>
              <a:t>aggressive</a:t>
            </a:r>
            <a:r>
              <a:rPr lang="tr-TR" sz="2000" dirty="0" smtClean="0"/>
              <a:t> at </a:t>
            </a:r>
            <a:r>
              <a:rPr lang="tr-TR" sz="2000" dirty="0" err="1" smtClean="0"/>
              <a:t>home</a:t>
            </a:r>
            <a:r>
              <a:rPr lang="tr-TR" sz="2000" dirty="0" smtClean="0"/>
              <a:t>, but </a:t>
            </a:r>
            <a:r>
              <a:rPr lang="tr-TR" sz="2000" dirty="0" err="1" smtClean="0"/>
              <a:t>also</a:t>
            </a:r>
            <a:r>
              <a:rPr lang="tr-TR" sz="2000" dirty="0" smtClean="0"/>
              <a:t> </a:t>
            </a:r>
            <a:r>
              <a:rPr lang="tr-TR" sz="2000" dirty="0" err="1" smtClean="0"/>
              <a:t>teaches</a:t>
            </a:r>
            <a:r>
              <a:rPr lang="tr-TR" sz="2000" dirty="0" smtClean="0"/>
              <a:t> </a:t>
            </a:r>
            <a:r>
              <a:rPr lang="tr-TR" sz="2000" dirty="0" err="1" smtClean="0"/>
              <a:t>him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aggression</a:t>
            </a:r>
            <a:r>
              <a:rPr lang="tr-TR" sz="2000" dirty="0" smtClean="0"/>
              <a:t> is </a:t>
            </a:r>
            <a:r>
              <a:rPr lang="tr-TR" sz="2000" dirty="0" err="1" smtClean="0"/>
              <a:t>acceptable</a:t>
            </a:r>
            <a:r>
              <a:rPr lang="tr-TR" sz="2000" dirty="0" smtClean="0"/>
              <a:t> </a:t>
            </a:r>
            <a:r>
              <a:rPr lang="tr-TR" sz="2000" dirty="0" err="1" smtClean="0"/>
              <a:t>if</a:t>
            </a:r>
            <a:r>
              <a:rPr lang="tr-TR" sz="2000" dirty="0" smtClean="0"/>
              <a:t> he can </a:t>
            </a:r>
            <a:r>
              <a:rPr lang="tr-TR" sz="2000" dirty="0" err="1" smtClean="0"/>
              <a:t>get</a:t>
            </a:r>
            <a:r>
              <a:rPr lang="tr-TR" sz="2000" dirty="0" smtClean="0"/>
              <a:t> </a:t>
            </a:r>
            <a:r>
              <a:rPr lang="tr-TR" sz="2000" dirty="0" err="1" smtClean="0"/>
              <a:t>away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it.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1800" dirty="0" smtClean="0">
              <a:latin typeface="+mj-lt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smtClean="0">
                <a:latin typeface="+mj-lt"/>
                <a:cs typeface="Arial" pitchFamily="34" charset="0"/>
              </a:rPr>
              <a:t>          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7499350" cy="720725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Aggression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-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Aggressive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</a:rPr>
              <a:t>Behavior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Özel 2">
      <a:dk1>
        <a:sysClr val="windowText" lastClr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14990</TotalTime>
  <Words>3474</Words>
  <Application>Microsoft Office PowerPoint</Application>
  <PresentationFormat>Ekran Gösterisi (4:3)</PresentationFormat>
  <Paragraphs>526</Paragraphs>
  <Slides>38</Slides>
  <Notes>38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Gündönümü</vt:lpstr>
      <vt:lpstr>  Chapter 13</vt:lpstr>
      <vt:lpstr>Aggression</vt:lpstr>
      <vt:lpstr>Aggression- Origins of Aggression</vt:lpstr>
      <vt:lpstr>Aggression- Origins of Aggression</vt:lpstr>
      <vt:lpstr>Aggression- Definition of Aggression</vt:lpstr>
      <vt:lpstr>Aggression- Sources of Anger</vt:lpstr>
      <vt:lpstr>Aggression- Sources of Anger</vt:lpstr>
      <vt:lpstr>Aggression-Aggressive Behavior</vt:lpstr>
      <vt:lpstr>Aggression-Aggressive Behavior</vt:lpstr>
      <vt:lpstr>Aggression-Aggressive Behavior</vt:lpstr>
      <vt:lpstr>Aggression-Aggressive Behavior</vt:lpstr>
      <vt:lpstr>Aggression-Aggressive Behavior</vt:lpstr>
      <vt:lpstr>Slayt 13</vt:lpstr>
      <vt:lpstr>Aggression-Aggressive Behavior</vt:lpstr>
      <vt:lpstr>Aggression-Aggressive Behavior</vt:lpstr>
      <vt:lpstr>Aggression-Reduction of Aggressive Behavior</vt:lpstr>
      <vt:lpstr>Aggression-Reduction of Aggressive Behavior</vt:lpstr>
      <vt:lpstr>Aggression-Reduction of Aggressive Behavior</vt:lpstr>
      <vt:lpstr>Aggression-Reduction of Aggressive Behavior</vt:lpstr>
      <vt:lpstr>Aggression-Reduction of Aggressive Behavior</vt:lpstr>
      <vt:lpstr>Aggression-Reduction of Aggressive Behavior</vt:lpstr>
      <vt:lpstr>Aggression- Media Violence</vt:lpstr>
      <vt:lpstr>Aggression- Media Violence</vt:lpstr>
      <vt:lpstr>Aggression- Media Violence</vt:lpstr>
      <vt:lpstr>Aggression- Media Violence</vt:lpstr>
      <vt:lpstr>Aggression- Media Violence</vt:lpstr>
      <vt:lpstr>Aggression- Media Violence</vt:lpstr>
      <vt:lpstr>Slayt 28</vt:lpstr>
      <vt:lpstr>Aggression- Media Violence</vt:lpstr>
      <vt:lpstr>Aggression- Intimate Violence</vt:lpstr>
      <vt:lpstr>Aggression- Intimate Violence</vt:lpstr>
      <vt:lpstr>Aggression- Intimate Violence</vt:lpstr>
      <vt:lpstr>Aggression- Intimate Violence</vt:lpstr>
      <vt:lpstr>Aggression- Intimate Violence</vt:lpstr>
      <vt:lpstr>Aggression- Intimate Violence</vt:lpstr>
      <vt:lpstr>Aggression- Intimate Violence</vt:lpstr>
      <vt:lpstr>Aggression- Intimate Violence</vt:lpstr>
      <vt:lpstr>Aggression- Intimate Violence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HP</dc:creator>
  <cp:lastModifiedBy>HP</cp:lastModifiedBy>
  <cp:revision>989</cp:revision>
  <dcterms:created xsi:type="dcterms:W3CDTF">2013-10-07T11:18:50Z</dcterms:created>
  <dcterms:modified xsi:type="dcterms:W3CDTF">2014-05-22T08:55:25Z</dcterms:modified>
</cp:coreProperties>
</file>