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7" r:id="rId2"/>
    <p:sldId id="259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7" r:id="rId31"/>
    <p:sldId id="348" r:id="rId32"/>
    <p:sldId id="338" r:id="rId33"/>
    <p:sldId id="339" r:id="rId34"/>
    <p:sldId id="340" r:id="rId35"/>
    <p:sldId id="342" r:id="rId36"/>
    <p:sldId id="349" r:id="rId37"/>
    <p:sldId id="343" r:id="rId38"/>
    <p:sldId id="350" r:id="rId39"/>
    <p:sldId id="344" r:id="rId40"/>
    <p:sldId id="345" r:id="rId41"/>
    <p:sldId id="346" r:id="rId42"/>
    <p:sldId id="357" r:id="rId43"/>
    <p:sldId id="358" r:id="rId44"/>
    <p:sldId id="359" r:id="rId45"/>
    <p:sldId id="360" r:id="rId46"/>
    <p:sldId id="362" r:id="rId47"/>
    <p:sldId id="353" r:id="rId48"/>
    <p:sldId id="355" r:id="rId49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EBF1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7" autoAdjust="0"/>
    <p:restoredTop sz="94585" autoAdjust="0"/>
  </p:normalViewPr>
  <p:slideViewPr>
    <p:cSldViewPr>
      <p:cViewPr>
        <p:scale>
          <a:sx n="67" d="100"/>
          <a:sy n="67" d="100"/>
        </p:scale>
        <p:origin x="-51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3CEDA8-1862-4847-B911-0FBF1AAFF969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en-US" noProof="0" smtClean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D10F9C-6ADC-4EE6-ADB3-5E5EAB7F7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A7BCF0-178A-4CB3-9949-3A121DD06C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B15A1-D686-4293-A663-3A5E31361722}" type="slidenum">
              <a:rPr lang="en-US"/>
              <a:pPr/>
              <a:t>10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B15A1-D686-4293-A663-3A5E31361722}" type="slidenum">
              <a:rPr lang="en-US"/>
              <a:pPr/>
              <a:t>11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9CD98-A468-487C-89F4-BDE5D148FF96}" type="slidenum">
              <a:rPr lang="en-US"/>
              <a:pPr/>
              <a:t>12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9CD98-A468-487C-89F4-BDE5D148FF96}" type="slidenum">
              <a:rPr lang="en-US"/>
              <a:pPr/>
              <a:t>13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9CD98-A468-487C-89F4-BDE5D148FF96}" type="slidenum">
              <a:rPr lang="en-US"/>
              <a:pPr/>
              <a:t>14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9CD98-A468-487C-89F4-BDE5D148FF96}" type="slidenum">
              <a:rPr lang="en-US"/>
              <a:pPr/>
              <a:t>15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9CD98-A468-487C-89F4-BDE5D148FF96}" type="slidenum">
              <a:rPr lang="en-US"/>
              <a:pPr/>
              <a:t>16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9CD98-A468-487C-89F4-BDE5D148FF96}" type="slidenum">
              <a:rPr lang="en-US"/>
              <a:pPr/>
              <a:t>17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9CD98-A468-487C-89F4-BDE5D148FF96}" type="slidenum">
              <a:rPr lang="en-US"/>
              <a:pPr/>
              <a:t>18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9CD98-A468-487C-89F4-BDE5D148FF96}" type="slidenum">
              <a:rPr lang="en-US"/>
              <a:pPr/>
              <a:t>19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9CD98-A468-487C-89F4-BDE5D148FF96}" type="slidenum">
              <a:rPr lang="en-US"/>
              <a:pPr/>
              <a:t>2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9CD98-A468-487C-89F4-BDE5D148FF96}" type="slidenum">
              <a:rPr lang="en-US"/>
              <a:pPr/>
              <a:t>20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9CD98-A468-487C-89F4-BDE5D148FF96}" type="slidenum">
              <a:rPr lang="en-US"/>
              <a:pPr/>
              <a:t>21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9CD98-A468-487C-89F4-BDE5D148FF96}" type="slidenum">
              <a:rPr lang="en-US"/>
              <a:pPr/>
              <a:t>22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9CD98-A468-487C-89F4-BDE5D148FF96}" type="slidenum">
              <a:rPr lang="en-US"/>
              <a:pPr/>
              <a:t>23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9CD98-A468-487C-89F4-BDE5D148FF96}" type="slidenum">
              <a:rPr lang="en-US"/>
              <a:pPr/>
              <a:t>24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9CD98-A468-487C-89F4-BDE5D148FF96}" type="slidenum">
              <a:rPr lang="en-US"/>
              <a:pPr/>
              <a:t>25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9CD98-A468-487C-89F4-BDE5D148FF96}" type="slidenum">
              <a:rPr lang="en-US"/>
              <a:pPr/>
              <a:t>26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9CD98-A468-487C-89F4-BDE5D148FF96}" type="slidenum">
              <a:rPr lang="en-US"/>
              <a:pPr/>
              <a:t>27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9CD98-A468-487C-89F4-BDE5D148FF96}" type="slidenum">
              <a:rPr lang="en-US"/>
              <a:pPr/>
              <a:t>28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9CD98-A468-487C-89F4-BDE5D148FF96}" type="slidenum">
              <a:rPr lang="en-US"/>
              <a:pPr/>
              <a:t>29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9CD98-A468-487C-89F4-BDE5D148FF96}" type="slidenum">
              <a:rPr lang="en-US"/>
              <a:pPr/>
              <a:t>3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D170A2-7C64-4249-8885-4A9911DD9BC1}" type="slidenum">
              <a:rPr lang="en-US"/>
              <a:pPr/>
              <a:t>30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D170A2-7C64-4249-8885-4A9911DD9BC1}" type="slidenum">
              <a:rPr lang="en-US"/>
              <a:pPr/>
              <a:t>31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E8D18D-F299-4D84-B5C2-8088D3F2D5FD}" type="slidenum">
              <a:rPr lang="en-US"/>
              <a:pPr/>
              <a:t>32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8087B3-8F79-4659-81D5-F29B94CC582C}" type="slidenum">
              <a:rPr lang="en-US"/>
              <a:pPr/>
              <a:t>33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BA406E-87F6-4551-94D8-739FE641BC03}" type="slidenum">
              <a:rPr lang="en-US"/>
              <a:pPr/>
              <a:t>34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33712-6A44-417C-82E0-FDEF338470A5}" type="slidenum">
              <a:rPr lang="en-US"/>
              <a:pPr/>
              <a:t>35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33712-6A44-417C-82E0-FDEF338470A5}" type="slidenum">
              <a:rPr lang="en-US"/>
              <a:pPr/>
              <a:t>36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7CC18E-6AEA-4BA6-B5DB-ED3CD4090011}" type="slidenum">
              <a:rPr lang="en-US"/>
              <a:pPr/>
              <a:t>37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33712-6A44-417C-82E0-FDEF338470A5}" type="slidenum">
              <a:rPr lang="en-US"/>
              <a:pPr/>
              <a:t>38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74493A-B277-44CA-989A-333752C5F2B8}" type="slidenum">
              <a:rPr lang="en-US"/>
              <a:pPr/>
              <a:t>39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9CD98-A468-487C-89F4-BDE5D148FF96}" type="slidenum">
              <a:rPr lang="en-US"/>
              <a:pPr/>
              <a:t>4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B8A8F-C021-4E7C-A322-997EFCC854C0}" type="slidenum">
              <a:rPr lang="en-US"/>
              <a:pPr/>
              <a:t>40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9DE1A4-5898-4178-812B-6F0C1246102A}" type="slidenum">
              <a:rPr lang="en-US"/>
              <a:pPr/>
              <a:t>41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9DE1A4-5898-4178-812B-6F0C1246102A}" type="slidenum">
              <a:rPr lang="en-US"/>
              <a:pPr/>
              <a:t>42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9DE1A4-5898-4178-812B-6F0C1246102A}" type="slidenum">
              <a:rPr lang="en-US"/>
              <a:pPr/>
              <a:t>43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9DE1A4-5898-4178-812B-6F0C1246102A}" type="slidenum">
              <a:rPr lang="en-US"/>
              <a:pPr/>
              <a:t>44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9DE1A4-5898-4178-812B-6F0C1246102A}" type="slidenum">
              <a:rPr lang="en-US"/>
              <a:pPr/>
              <a:t>45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7A57C-4B03-46A4-AB96-D6AC49C5C624}" type="slidenum">
              <a:rPr lang="en-US"/>
              <a:pPr/>
              <a:t>46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7A57C-4B03-46A4-AB96-D6AC49C5C624}" type="slidenum">
              <a:rPr lang="en-US"/>
              <a:pPr/>
              <a:t>47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C98867-BEA7-4903-BFEA-58341457FDB0}" type="slidenum">
              <a:rPr lang="en-US"/>
              <a:pPr/>
              <a:t>48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9CD98-A468-487C-89F4-BDE5D148FF96}" type="slidenum">
              <a:rPr lang="en-US"/>
              <a:pPr/>
              <a:t>5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9CD98-A468-487C-89F4-BDE5D148FF96}" type="slidenum">
              <a:rPr lang="en-US"/>
              <a:pPr/>
              <a:t>6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9CD98-A468-487C-89F4-BDE5D148FF96}" type="slidenum">
              <a:rPr lang="en-US"/>
              <a:pPr/>
              <a:t>7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9CD98-A468-487C-89F4-BDE5D148FF96}" type="slidenum">
              <a:rPr lang="en-US"/>
              <a:pPr/>
              <a:t>8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9CD98-A468-487C-89F4-BDE5D148FF96}" type="slidenum">
              <a:rPr lang="en-US"/>
              <a:pPr/>
              <a:t>9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Oval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6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BBB29F-DE99-41A3-B5F8-E474F627F313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7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60012A-A7C5-459F-89DF-6A8A595D1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9C5D6-9BE0-45C0-9760-AB9BA5ABB3C4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5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4FCA-640B-4AB2-952C-703785478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EE78B-F914-41C3-8CC5-064B5C881654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5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309FD-FA08-4D53-9BE6-A5A18E9E3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74101-44D3-44BA-BA1A-F6FF64FD8026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5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E64A0-D224-4FFC-86DE-E1F0733FE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Dikdörtgen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Oval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6A19EA-1EDA-4406-9666-3680C2A0CF4C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9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264549-F9FC-4B11-9691-922DADB32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2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3FCA8-2408-4A2F-84F9-102516AA4B01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6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2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9D80B-168C-4970-852F-FCC0C2BD2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EB61F4-FD12-4D85-A5E4-FAD04C647741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544F8B-1271-477F-BCEB-277F1117B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0388C-033B-4240-8828-DB02625D50B7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4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2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A3E0D-0F51-4F37-AF8B-E41F6DBCA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Dikdörtgen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98CD2C-8AC4-4ED9-8C0E-8062FD9944D1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B0582B-4BD1-425F-852B-1E80F2396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4BEA62-6E96-4D92-AA7F-6394474B854A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DA5B4B-D3EF-42B9-AB9A-B9581182F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5 Akış Çizelgesi: İşlem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Akış Çizelgesi: İşlem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9CCD19-CB07-4FB4-A890-BBC853E69AA9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9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5C2C3A-7CE1-419E-95DC-7F7B10522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Oval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11 Dikdörtgen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8 Metin Yer Tutucusu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A5E75D2-CF8E-454C-85C8-A3DF010920A0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9C85D86-04F4-4539-B450-E466CC5D0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2" r:id="rId1"/>
    <p:sldLayoutId id="2147484477" r:id="rId2"/>
    <p:sldLayoutId id="2147484483" r:id="rId3"/>
    <p:sldLayoutId id="2147484478" r:id="rId4"/>
    <p:sldLayoutId id="2147484484" r:id="rId5"/>
    <p:sldLayoutId id="2147484479" r:id="rId6"/>
    <p:sldLayoutId id="2147484485" r:id="rId7"/>
    <p:sldLayoutId id="2147484486" r:id="rId8"/>
    <p:sldLayoutId id="2147484487" r:id="rId9"/>
    <p:sldLayoutId id="2147484480" r:id="rId10"/>
    <p:sldLayoutId id="214748448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pPr>
              <a:defRPr/>
            </a:pPr>
            <a:fld id="{F2834D48-69A5-4162-859F-4445FDA0AB22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48263" y="333375"/>
            <a:ext cx="33845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Arial Black" pitchFamily="34" charset="0"/>
              </a:rPr>
              <a:t> Chapter </a:t>
            </a:r>
            <a:r>
              <a:rPr lang="tr-TR" sz="4000" dirty="0" smtClean="0">
                <a:solidFill>
                  <a:srgbClr val="C00000"/>
                </a:solidFill>
                <a:latin typeface="Arial Black" pitchFamily="34" charset="0"/>
              </a:rPr>
              <a:t>10</a:t>
            </a:r>
            <a:endParaRPr lang="en-US" b="1" dirty="0">
              <a:solidFill>
                <a:schemeClr val="folHlink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1412875"/>
            <a:ext cx="4572000" cy="1511300"/>
          </a:xfrm>
        </p:spPr>
        <p:txBody>
          <a:bodyPr/>
          <a:lstStyle/>
          <a:p>
            <a:pPr algn="ctr">
              <a:defRPr/>
            </a:pPr>
            <a:r>
              <a:rPr lang="tr-TR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Behavior</a:t>
            </a:r>
            <a:r>
              <a:rPr lang="tr-T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tr-TR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Groups</a:t>
            </a:r>
            <a:endParaRPr lang="en-US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988" eaLnBrk="1" hangingPunct="1">
              <a:defRPr/>
            </a:pPr>
            <a:endParaRPr lang="tr-TR" sz="2800" b="1" dirty="0" smtClean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8197" name="Picture 4" descr="taylor_01319328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339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0" y="6629400"/>
            <a:ext cx="411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  <a:latin typeface="Gill Sans MT" pitchFamily="34" charset="0"/>
              </a:rPr>
              <a:t>Taylor, Copyright 2006, Prentice Hall</a:t>
            </a:r>
          </a:p>
        </p:txBody>
      </p:sp>
      <p:sp>
        <p:nvSpPr>
          <p:cNvPr id="7" name="6 Dikdörtgen"/>
          <p:cNvSpPr/>
          <p:nvPr/>
        </p:nvSpPr>
        <p:spPr>
          <a:xfrm>
            <a:off x="4860032" y="2924944"/>
            <a:ext cx="4283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tr-TR" sz="2400" dirty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Basic</a:t>
            </a:r>
            <a:r>
              <a:rPr lang="tr-TR" sz="2400" dirty="0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Features</a:t>
            </a:r>
            <a:r>
              <a:rPr lang="tr-TR" sz="2400" dirty="0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 of </a:t>
            </a:r>
            <a:r>
              <a:rPr lang="tr-TR" sz="2400" dirty="0" err="1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Groups</a:t>
            </a:r>
            <a:endParaRPr lang="tr-TR" sz="2400" dirty="0">
              <a:solidFill>
                <a:srgbClr val="001848"/>
              </a:solidFill>
              <a:latin typeface="Arial Black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tr-TR" sz="2400" dirty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Group</a:t>
            </a:r>
            <a:r>
              <a:rPr lang="tr-TR" sz="2400" dirty="0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Performance</a:t>
            </a:r>
            <a:endParaRPr lang="tr-TR" sz="2400" dirty="0">
              <a:solidFill>
                <a:srgbClr val="001848"/>
              </a:solidFill>
              <a:latin typeface="Arial Black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tr-TR" sz="2400" dirty="0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Group</a:t>
            </a:r>
            <a:r>
              <a:rPr lang="tr-TR" sz="2400" dirty="0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Decision</a:t>
            </a:r>
            <a:r>
              <a:rPr lang="tr-TR" sz="2400" dirty="0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Making</a:t>
            </a:r>
            <a:endParaRPr lang="tr-TR" sz="2400" dirty="0" smtClean="0">
              <a:solidFill>
                <a:srgbClr val="001848"/>
              </a:solidFill>
              <a:latin typeface="Arial Black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tr-TR" sz="2400" dirty="0" err="1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Leadership</a:t>
            </a:r>
            <a:endParaRPr lang="tr-TR" sz="2400" dirty="0">
              <a:solidFill>
                <a:srgbClr val="001848"/>
              </a:solidFill>
              <a:latin typeface="Arial Black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defRPr/>
            </a:pPr>
            <a:endParaRPr lang="tr-TR" sz="2400" dirty="0">
              <a:solidFill>
                <a:srgbClr val="001848"/>
              </a:solidFill>
              <a:latin typeface="Arial Black" pitchFamily="34" charset="0"/>
              <a:cs typeface="Arial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tr-TR" sz="2400" dirty="0">
              <a:solidFill>
                <a:srgbClr val="001848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tr-TR" sz="2400" dirty="0">
              <a:solidFill>
                <a:srgbClr val="001848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9546-E425-4FA0-B192-AAD54D30F64C}" type="slidenum">
              <a:rPr lang="en-US"/>
              <a:pPr/>
              <a:t>10</a:t>
            </a:fld>
            <a:endParaRPr lang="en-US"/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6019800" cy="5994400"/>
          </a:xfrm>
          <a:prstGeom prst="rect">
            <a:avLst/>
          </a:prstGeom>
          <a:noFill/>
        </p:spPr>
      </p:pic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2627784" y="188640"/>
            <a:ext cx="61206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The impact of an audience on a target depends on the number of people present, </a:t>
            </a:r>
            <a:r>
              <a:rPr lang="en-US" b="1" dirty="0" smtClean="0"/>
              <a:t>the immediacy</a:t>
            </a:r>
            <a:r>
              <a:rPr lang="tr-TR" b="1" dirty="0" smtClean="0"/>
              <a:t> &amp; </a:t>
            </a:r>
            <a:r>
              <a:rPr lang="en-US" b="1" dirty="0" smtClean="0"/>
              <a:t>strength </a:t>
            </a:r>
            <a:r>
              <a:rPr lang="en-US" b="1" dirty="0"/>
              <a:t>of importance.</a:t>
            </a:r>
          </a:p>
        </p:txBody>
      </p:sp>
      <p:sp>
        <p:nvSpPr>
          <p:cNvPr id="7" name="6 Dikdörtgen"/>
          <p:cNvSpPr/>
          <p:nvPr/>
        </p:nvSpPr>
        <p:spPr>
          <a:xfrm>
            <a:off x="6300192" y="2276872"/>
            <a:ext cx="26277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srgbClr val="C00000"/>
                </a:solidFill>
              </a:rPr>
              <a:t>  </a:t>
            </a:r>
            <a:r>
              <a:rPr lang="en-US" sz="1600" dirty="0" smtClean="0">
                <a:solidFill>
                  <a:srgbClr val="C00000"/>
                </a:solidFill>
              </a:rPr>
              <a:t>number of circles</a:t>
            </a:r>
            <a:r>
              <a:rPr lang="tr-TR" sz="1600" dirty="0" smtClean="0">
                <a:solidFill>
                  <a:srgbClr val="C00000"/>
                </a:solidFill>
              </a:rPr>
              <a:t>: 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/>
              <a:t>The number of people present</a:t>
            </a:r>
            <a:r>
              <a:rPr lang="tr-TR" sz="1600" dirty="0" smtClean="0"/>
              <a:t> </a:t>
            </a:r>
          </a:p>
          <a:p>
            <a:pPr>
              <a:buClr>
                <a:srgbClr val="C00000"/>
              </a:buClr>
              <a:buFont typeface="Courier New" pitchFamily="49" charset="0"/>
              <a:buChar char="o"/>
            </a:pPr>
            <a:r>
              <a:rPr lang="tr-TR" sz="1600" dirty="0" smtClean="0">
                <a:solidFill>
                  <a:schemeClr val="folHlink"/>
                </a:solidFill>
              </a:rPr>
              <a:t>  </a:t>
            </a:r>
            <a:r>
              <a:rPr lang="en-US" sz="1600" dirty="0" smtClean="0">
                <a:solidFill>
                  <a:srgbClr val="C00000"/>
                </a:solidFill>
              </a:rPr>
              <a:t>nearness of the circles</a:t>
            </a:r>
            <a:r>
              <a:rPr lang="tr-TR" sz="1600" dirty="0" smtClean="0">
                <a:solidFill>
                  <a:schemeClr val="folHlink"/>
                </a:solidFill>
              </a:rPr>
              <a:t>: </a:t>
            </a:r>
            <a:r>
              <a:rPr lang="en-US" sz="1600" dirty="0" smtClean="0"/>
              <a:t>the immediacy of the people</a:t>
            </a:r>
            <a:endParaRPr lang="tr-TR" sz="1600" dirty="0" smtClean="0"/>
          </a:p>
          <a:p>
            <a:pPr>
              <a:buClr>
                <a:srgbClr val="C00000"/>
              </a:buClr>
              <a:buFont typeface="Courier New" pitchFamily="49" charset="0"/>
              <a:buChar char="o"/>
            </a:pPr>
            <a:r>
              <a:rPr lang="tr-TR" sz="1600" dirty="0" smtClean="0"/>
              <a:t>  </a:t>
            </a:r>
            <a:r>
              <a:rPr lang="en-US" sz="1600" dirty="0" smtClean="0">
                <a:solidFill>
                  <a:srgbClr val="C00000"/>
                </a:solidFill>
              </a:rPr>
              <a:t>size of the circle. </a:t>
            </a:r>
            <a:r>
              <a:rPr lang="en-US" sz="1600" dirty="0" smtClean="0"/>
              <a:t>the strength or importance of the people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9546-E425-4FA0-B192-AAD54D30F64C}" type="slidenum">
              <a:rPr lang="en-US"/>
              <a:pPr/>
              <a:t>11</a:t>
            </a:fld>
            <a:endParaRPr lang="en-US"/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331640" y="332656"/>
            <a:ext cx="72728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When each individual is only one of several targets of social influence, the impact of the audience (sources) on the target is lessened</a:t>
            </a:r>
            <a:r>
              <a:rPr lang="en-US" dirty="0" smtClean="0">
                <a:solidFill>
                  <a:schemeClr val="folHlink"/>
                </a:solidFill>
              </a:rPr>
              <a:t>.</a:t>
            </a:r>
            <a:endParaRPr lang="en-US" b="1" dirty="0"/>
          </a:p>
        </p:txBody>
      </p:sp>
      <p:sp>
        <p:nvSpPr>
          <p:cNvPr id="7" name="6 Dikdörtgen"/>
          <p:cNvSpPr/>
          <p:nvPr/>
        </p:nvSpPr>
        <p:spPr>
          <a:xfrm>
            <a:off x="6300192" y="2276872"/>
            <a:ext cx="26277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srgbClr val="C00000"/>
                </a:solidFill>
              </a:rPr>
              <a:t>  </a:t>
            </a:r>
            <a:r>
              <a:rPr lang="en-US" sz="1600" dirty="0" smtClean="0">
                <a:solidFill>
                  <a:srgbClr val="C00000"/>
                </a:solidFill>
              </a:rPr>
              <a:t>number of circles</a:t>
            </a:r>
            <a:r>
              <a:rPr lang="tr-TR" sz="1600" dirty="0" smtClean="0">
                <a:solidFill>
                  <a:srgbClr val="C00000"/>
                </a:solidFill>
              </a:rPr>
              <a:t>: 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/>
              <a:t>The number of people present</a:t>
            </a:r>
            <a:r>
              <a:rPr lang="tr-TR" sz="1600" dirty="0" smtClean="0"/>
              <a:t> </a:t>
            </a:r>
          </a:p>
          <a:p>
            <a:pPr>
              <a:buClr>
                <a:srgbClr val="C00000"/>
              </a:buClr>
              <a:buFont typeface="Courier New" pitchFamily="49" charset="0"/>
              <a:buChar char="o"/>
            </a:pPr>
            <a:r>
              <a:rPr lang="tr-TR" sz="1600" dirty="0" smtClean="0">
                <a:solidFill>
                  <a:schemeClr val="folHlink"/>
                </a:solidFill>
              </a:rPr>
              <a:t>  </a:t>
            </a:r>
            <a:r>
              <a:rPr lang="en-US" sz="1600" dirty="0" smtClean="0">
                <a:solidFill>
                  <a:srgbClr val="C00000"/>
                </a:solidFill>
              </a:rPr>
              <a:t>nearness of the circles</a:t>
            </a:r>
            <a:r>
              <a:rPr lang="tr-TR" sz="1600" dirty="0" smtClean="0">
                <a:solidFill>
                  <a:schemeClr val="folHlink"/>
                </a:solidFill>
              </a:rPr>
              <a:t>: </a:t>
            </a:r>
            <a:r>
              <a:rPr lang="en-US" sz="1600" dirty="0" smtClean="0"/>
              <a:t>the immediacy of the people</a:t>
            </a:r>
            <a:endParaRPr lang="tr-TR" sz="1600" dirty="0" smtClean="0"/>
          </a:p>
          <a:p>
            <a:pPr>
              <a:buClr>
                <a:srgbClr val="C00000"/>
              </a:buClr>
              <a:buFont typeface="Courier New" pitchFamily="49" charset="0"/>
              <a:buChar char="o"/>
            </a:pPr>
            <a:r>
              <a:rPr lang="tr-TR" sz="1600" dirty="0" smtClean="0"/>
              <a:t>  </a:t>
            </a:r>
            <a:r>
              <a:rPr lang="en-US" sz="1600" dirty="0" smtClean="0">
                <a:solidFill>
                  <a:srgbClr val="C00000"/>
                </a:solidFill>
              </a:rPr>
              <a:t>size of the circle. </a:t>
            </a:r>
            <a:r>
              <a:rPr lang="en-US" sz="1600" dirty="0" smtClean="0"/>
              <a:t>the strength or importance of the people</a:t>
            </a:r>
            <a:endParaRPr lang="en-US" sz="16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518457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F2F-D655-4875-B343-6C3A6DF9CAD0}" type="slidenum">
              <a:rPr lang="en-US"/>
              <a:pPr/>
              <a:t>12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720080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in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Groups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-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Deindividuation</a:t>
            </a:r>
            <a:endParaRPr lang="en-US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692696"/>
            <a:ext cx="7818834" cy="5555704"/>
          </a:xfrm>
        </p:spPr>
        <p:txBody>
          <a:bodyPr/>
          <a:lstStyle/>
          <a:p>
            <a:pPr>
              <a:spcBef>
                <a:spcPct val="500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Sometimes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seem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lose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themselves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crowd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differently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alone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ct val="500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Crowd’s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behavior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gets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out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control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vandalism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public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nudity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etc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…)</a:t>
            </a:r>
          </a:p>
          <a:p>
            <a:pPr>
              <a:spcBef>
                <a:spcPct val="500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Deindividuation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Postmes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Spears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1998):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may occur in crowded, anonymous situations when people lose a sense of responsibility for their own actions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feel free to express aggressive and sexual impulses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Bon (1896):</a:t>
            </a:r>
            <a:r>
              <a:rPr lang="tr-T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emotions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person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spread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throughout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chemeClr val="accent4">
                  <a:lumMod val="50000"/>
                </a:schemeClr>
              </a:buClr>
              <a:buSzPct val="100000"/>
              <a:buFontTx/>
              <a:buChar char="-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person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does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everyone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tends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do it </a:t>
            </a:r>
            <a:r>
              <a:rPr lang="tr-TR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Social</a:t>
            </a:r>
            <a:r>
              <a:rPr lang="tr-TR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Contagion</a:t>
            </a:r>
            <a:r>
              <a:rPr lang="tr-TR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ct val="50000"/>
              </a:spcBef>
              <a:buClr>
                <a:schemeClr val="accent4">
                  <a:lumMod val="50000"/>
                </a:schemeClr>
              </a:buClr>
              <a:buSzPct val="100000"/>
              <a:buFontTx/>
              <a:buChar char="-"/>
            </a:pP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Naturalistic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example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children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trick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treating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Halloween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50000"/>
              </a:spcBef>
              <a:buClr>
                <a:schemeClr val="accent4">
                  <a:lumMod val="50000"/>
                </a:schemeClr>
              </a:buClr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en-US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Resim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284984"/>
            <a:ext cx="3001516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F2F-D655-4875-B343-6C3A6DF9CAD0}" type="slidenum">
              <a:rPr lang="en-US"/>
              <a:pPr/>
              <a:t>13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720080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in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Groups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-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Deindividuation</a:t>
            </a:r>
            <a:endParaRPr lang="en-US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692696"/>
            <a:ext cx="7818834" cy="5555704"/>
          </a:xfrm>
        </p:spPr>
        <p:txBody>
          <a:bodyPr/>
          <a:lstStyle/>
          <a:p>
            <a:pPr lvl="7">
              <a:buNone/>
            </a:pPr>
            <a:r>
              <a:rPr lang="tr-TR" sz="8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Zimbardo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(1970) </a:t>
            </a:r>
            <a:r>
              <a:rPr lang="tr-T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demonstrated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deindividuation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in 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lab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setting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8">
              <a:buFont typeface="Wingdings" pitchFamily="2" charset="2"/>
              <a:buChar char="§"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ad groups of four young women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participated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study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supposedly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emphatic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responses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strangers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8"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Part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asked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deliver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electric shocks to another person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8">
              <a:lnSpc>
                <a:spcPct val="115000"/>
              </a:lnSpc>
              <a:buFont typeface="Wingdings" pitchFamily="2" charset="2"/>
              <a:buChar char="§"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Groups were either easily identifiable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(name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tags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or not (wore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oversized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lab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coats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no name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tag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). 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lvl="8">
              <a:lnSpc>
                <a:spcPct val="115000"/>
              </a:lnSpc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Unidentifiable groups gave twice as many shocks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8">
              <a:lnSpc>
                <a:spcPct val="115000"/>
              </a:lnSpc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Deindividuation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increases when individuals are anonymous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as group size increases.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Might create a special psychological state in which people are unaware of own values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.s 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focus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situation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ight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heighten individual’s identification with the group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increase conformity.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Resim" descr="index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124744"/>
            <a:ext cx="1800200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F2F-D655-4875-B343-6C3A6DF9CAD0}" type="slidenum">
              <a:rPr lang="en-US"/>
              <a:pPr/>
              <a:t>14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720080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in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Groups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-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Crowding</a:t>
            </a:r>
            <a:endParaRPr lang="en-US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692696"/>
            <a:ext cx="7818834" cy="5555704"/>
          </a:xfrm>
        </p:spPr>
        <p:txBody>
          <a:bodyPr/>
          <a:lstStyle/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Crowding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subjective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feeling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having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little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space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he psychological state of discomfort &amp; stress associated with wanting more space than is available.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Regardless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amount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space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actually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times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three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crowd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matter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much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space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available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Distinction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btw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subjective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feelings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being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crowded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objective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measures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population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density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Social density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objective number of people in a given space.</a:t>
            </a:r>
          </a:p>
          <a:p>
            <a:pPr lvl="1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High social density may or may not be experienced as unpleasant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Crowding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always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unpleasant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Resim" descr="index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509120"/>
            <a:ext cx="3281164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F2F-D655-4875-B343-6C3A6DF9CAD0}" type="slidenum">
              <a:rPr lang="en-US"/>
              <a:pPr/>
              <a:t>15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720080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in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Groups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-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Crowding</a:t>
            </a:r>
            <a:endParaRPr lang="en-US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692696"/>
            <a:ext cx="7818834" cy="5555704"/>
          </a:xfrm>
        </p:spPr>
        <p:txBody>
          <a:bodyPr/>
          <a:lstStyle/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experience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others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as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crowding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Sensory 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verload</a:t>
            </a:r>
            <a:r>
              <a:rPr lang="tr-TR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Milgram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(1970);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exposed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much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stimulation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experience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sensory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overload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Overstimulation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lead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feelings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crowded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1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1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High</a:t>
            </a:r>
            <a:r>
              <a:rPr lang="tr-TR" sz="1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stimulation</a:t>
            </a:r>
            <a:r>
              <a:rPr lang="tr-TR" sz="1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people</a:t>
            </a:r>
            <a:r>
              <a:rPr lang="tr-TR" sz="1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social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density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is not a problem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perceived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pleasant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exciting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1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tr-TR" sz="1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stimulation</a:t>
            </a:r>
            <a:r>
              <a:rPr lang="tr-TR" sz="1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people</a:t>
            </a:r>
            <a:r>
              <a:rPr lang="tr-TR" sz="1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social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density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distruptive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perceived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crowding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buClr>
                <a:srgbClr val="002060"/>
              </a:buClr>
              <a:buSzPct val="100000"/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Loss of 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ontrol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Baron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Rodin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(1978);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social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density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can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make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feel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lost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control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over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able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control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environment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freely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avoid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undesirable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contact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Prevent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maintaning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privacy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problems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coordination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activities</a:t>
            </a:r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F2F-D655-4875-B343-6C3A6DF9CAD0}" type="slidenum">
              <a:rPr lang="en-US"/>
              <a:pPr/>
              <a:t>16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720080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in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Groups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-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Crowding</a:t>
            </a:r>
            <a:endParaRPr lang="en-US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548680"/>
            <a:ext cx="7818834" cy="5699720"/>
          </a:xfrm>
        </p:spPr>
        <p:txBody>
          <a:bodyPr/>
          <a:lstStyle/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experience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others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as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crowding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Attributions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Causal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attributions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presence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Crowding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has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elements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1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State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arousal</a:t>
            </a:r>
            <a:endParaRPr lang="tr-TR" sz="1800" i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Attribution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arousal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presence of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people</a:t>
            </a:r>
            <a:endParaRPr lang="tr-TR" sz="1800" i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likely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experience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crowded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attribution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things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buClr>
                <a:srgbClr val="002060"/>
              </a:buClr>
              <a:buSzPct val="100000"/>
              <a:buNone/>
            </a:pP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subjects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density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conditions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exposed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arousing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tv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shows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(e.g.;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violent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sexual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feel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less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crowded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. </a:t>
            </a:r>
          </a:p>
          <a:p>
            <a:pPr lvl="1">
              <a:buClr>
                <a:srgbClr val="002060"/>
              </a:buClr>
              <a:buSzPct val="100000"/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Culture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Cultural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differences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experience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crowding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People from collectivist cultures are less likely to experience high social density as crowding.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However, the negative health effects of high social density occur regardless of culture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both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cultures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living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households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likely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experience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psychological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distress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.) 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F2F-D655-4875-B343-6C3A6DF9CAD0}" type="slidenum">
              <a:rPr lang="en-US"/>
              <a:pPr/>
              <a:t>17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720080"/>
          </a:xfrm>
        </p:spPr>
        <p:txBody>
          <a:bodyPr>
            <a:normAutofit fontScale="90000"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in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Groups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–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Basic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Features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of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Groups</a:t>
            </a:r>
            <a:endParaRPr lang="en-US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548680"/>
            <a:ext cx="7818834" cy="5699720"/>
          </a:xfrm>
        </p:spPr>
        <p:txBody>
          <a:bodyPr/>
          <a:lstStyle/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interact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affect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each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other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small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groups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group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involves multiple people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who are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interdependent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mutual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None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influence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interaction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on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each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C00000"/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Typically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have regular-face-to-face contact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(but not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always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!)</a:t>
            </a:r>
          </a:p>
          <a:p>
            <a:pPr lvl="1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increasing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internet (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newsgroups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forums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discussion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interactive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games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2060"/>
              </a:buClr>
              <a:buSzPct val="100000"/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Different from a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social category</a:t>
            </a:r>
            <a:endParaRPr lang="tr-TR" sz="2000" b="1" i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All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professional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basketball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players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- not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group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Angelas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Lakers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basketball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team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- is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group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endParaRPr lang="tr-TR" sz="1800" i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 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                               </a:t>
            </a:r>
          </a:p>
        </p:txBody>
      </p:sp>
      <p:pic>
        <p:nvPicPr>
          <p:cNvPr id="6" name="5 Resim" descr="climbers-mt-fuji-jap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980728"/>
            <a:ext cx="2668531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F2F-D655-4875-B343-6C3A6DF9CAD0}" type="slidenum">
              <a:rPr lang="en-US"/>
              <a:pPr/>
              <a:t>18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720080"/>
          </a:xfrm>
        </p:spPr>
        <p:txBody>
          <a:bodyPr>
            <a:normAutofit fontScale="90000"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in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Groups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–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Basic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Features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of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Groups</a:t>
            </a:r>
            <a:endParaRPr lang="en-US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620688"/>
            <a:ext cx="7818834" cy="5627712"/>
          </a:xfrm>
        </p:spPr>
        <p:txBody>
          <a:bodyPr/>
          <a:lstStyle/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Structure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develop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patterns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divide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tasks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adopt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roles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002060"/>
              </a:buClr>
              <a:buSzPct val="100000"/>
              <a:buNone/>
            </a:pP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Merei</a:t>
            </a:r>
            <a:r>
              <a:rPr lang="tr-T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(1949)-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after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3- 4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meetings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children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established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informal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rules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Structure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Patterns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behavior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C00000"/>
              </a:buClr>
              <a:buSzPct val="100000"/>
              <a:buNone/>
            </a:pPr>
            <a:endParaRPr lang="tr-T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structure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has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three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elements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20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Social norms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20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Social roles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20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Social status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2060"/>
              </a:buClr>
              <a:buSzPct val="100000"/>
              <a:buNone/>
            </a:pP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None/>
            </a:pPr>
            <a:endParaRPr lang="tr-T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Resim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429000"/>
            <a:ext cx="3462680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F2F-D655-4875-B343-6C3A6DF9CAD0}" type="slidenum">
              <a:rPr lang="en-US"/>
              <a:pPr/>
              <a:t>19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720080"/>
          </a:xfrm>
        </p:spPr>
        <p:txBody>
          <a:bodyPr>
            <a:normAutofit fontScale="90000"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in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Groups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–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Basic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Features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of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Groups</a:t>
            </a:r>
            <a:endParaRPr lang="en-US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620688"/>
            <a:ext cx="7818834" cy="5627712"/>
          </a:xfrm>
        </p:spPr>
        <p:txBody>
          <a:bodyPr/>
          <a:lstStyle/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Social norms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shared rules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expectations about how group members should act.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Rules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standards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appropriate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Simon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et al. (1992)-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development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norms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romantic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love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among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teenage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girls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; 3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years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longituadinal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study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Among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friends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norms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informal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; but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sometimes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basic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structure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predetermined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(e.g.,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new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recruit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joining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army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Social roles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norms that apply to people in a particular position.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Define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division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labor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explicit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implicit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Social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roles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occupy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school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at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families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Social status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refers to social position based on prestige and authority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rank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previlege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20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owner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company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highest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  -------------</a:t>
            </a:r>
            <a:r>
              <a:rPr lang="tr-TR" sz="1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tr-TR" sz="1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secretary</a:t>
            </a:r>
            <a:r>
              <a:rPr lang="tr-TR" sz="1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tr-TR" sz="1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lowest</a:t>
            </a:r>
            <a:r>
              <a:rPr lang="tr-TR" sz="1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Even</a:t>
            </a:r>
            <a:r>
              <a:rPr lang="tr-T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with</a:t>
            </a:r>
            <a:r>
              <a:rPr lang="tr-T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no </a:t>
            </a:r>
            <a:r>
              <a:rPr lang="tr-TR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hiearchy</a:t>
            </a:r>
            <a:r>
              <a:rPr lang="tr-T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</a:t>
            </a:r>
            <a:r>
              <a:rPr lang="tr-TR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some</a:t>
            </a:r>
            <a:r>
              <a:rPr lang="tr-T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ind</a:t>
            </a:r>
            <a:r>
              <a:rPr lang="tr-T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.s </a:t>
            </a:r>
            <a:r>
              <a:rPr lang="tr-TR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may</a:t>
            </a:r>
            <a:r>
              <a:rPr lang="tr-T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emerge</a:t>
            </a:r>
            <a:r>
              <a:rPr lang="tr-T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as </a:t>
            </a:r>
            <a:r>
              <a:rPr lang="tr-TR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influential</a:t>
            </a:r>
            <a:r>
              <a:rPr lang="tr-T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than</a:t>
            </a:r>
            <a:r>
              <a:rPr lang="tr-T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others</a:t>
            </a:r>
            <a:r>
              <a:rPr lang="tr-T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F2F-D655-4875-B343-6C3A6DF9CAD0}" type="slidenum">
              <a:rPr lang="en-US"/>
              <a:pPr/>
              <a:t>2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7499350" cy="720080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in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Groups</a:t>
            </a:r>
            <a:endParaRPr lang="en-US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764704"/>
            <a:ext cx="7818834" cy="5483696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mere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presence of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other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affects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behavior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tr-TR" sz="2000" i="1" u="sng" dirty="0" smtClean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presence of others sometimes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enhances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&amp;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sometimes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impairs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 individual’s performance.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i="1" u="sng" dirty="0" smtClean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Social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Facilitation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People sometimes perform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better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the presence of others than when they are alone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performance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simple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tasks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facilitated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presence of an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audience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others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working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same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task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).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rgbClr val="314F1D"/>
              </a:buClr>
              <a:buFont typeface="Wingdings" pitchFamily="2" charset="2"/>
              <a:buChar char="§"/>
            </a:pPr>
            <a:r>
              <a:rPr lang="tr-TR" sz="2000" u="sng" dirty="0" err="1" smtClean="0">
                <a:solidFill>
                  <a:srgbClr val="001848"/>
                </a:solidFill>
                <a:latin typeface="Arial" pitchFamily="34" charset="0"/>
                <a:cs typeface="Arial" pitchFamily="34" charset="0"/>
              </a:rPr>
              <a:t>Norman</a:t>
            </a:r>
            <a:r>
              <a:rPr lang="tr-TR" sz="2000" u="sng" dirty="0" smtClean="0">
                <a:solidFill>
                  <a:srgbClr val="00184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u="sng" dirty="0" err="1" smtClean="0">
                <a:solidFill>
                  <a:srgbClr val="001848"/>
                </a:solidFill>
                <a:latin typeface="Arial" pitchFamily="34" charset="0"/>
                <a:cs typeface="Arial" pitchFamily="34" charset="0"/>
              </a:rPr>
              <a:t>Triplett</a:t>
            </a:r>
            <a:r>
              <a:rPr lang="tr-TR" sz="2000" u="sng" dirty="0" smtClean="0">
                <a:solidFill>
                  <a:srgbClr val="001848"/>
                </a:solidFill>
                <a:latin typeface="Arial" pitchFamily="34" charset="0"/>
                <a:cs typeface="Arial" pitchFamily="34" charset="0"/>
              </a:rPr>
              <a:t> (1898):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Racing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cyclicts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faster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rgbClr val="314F1D"/>
              </a:buClr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racing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others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riding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alone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Social facilitation occurs: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Whether others are performing the 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same task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or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rgbClr val="002060"/>
              </a:buCl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whether the others are merely observers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 many species others than humans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rats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cockroaches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etc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..)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rgbClr val="314F1D"/>
              </a:buClr>
              <a:buNone/>
            </a:pPr>
            <a:endParaRPr lang="en-US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6 Resim" descr="mora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861048"/>
            <a:ext cx="1584176" cy="196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F2F-D655-4875-B343-6C3A6DF9CAD0}" type="slidenum">
              <a:rPr lang="en-US"/>
              <a:pPr/>
              <a:t>20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720080"/>
          </a:xfrm>
        </p:spPr>
        <p:txBody>
          <a:bodyPr>
            <a:normAutofit fontScale="90000"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in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Groups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–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Basic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Features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of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Groups</a:t>
            </a:r>
            <a:endParaRPr lang="en-US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620688"/>
            <a:ext cx="7818834" cy="5627712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Cohesiveness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forces that cause members to remain in a 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Sense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groupness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perceiving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as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unified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whole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combined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commitment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each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Positive Factors</a:t>
            </a:r>
          </a:p>
          <a:p>
            <a:pPr lvl="2">
              <a:lnSpc>
                <a:spcPct val="90000"/>
              </a:lnSpc>
              <a:buClr>
                <a:srgbClr val="002060"/>
              </a:buClr>
              <a:buFont typeface="Courier New" pitchFamily="49" charset="0"/>
              <a:buChar char="o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Liking of members for each other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close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friends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90000"/>
              </a:lnSpc>
              <a:buClr>
                <a:srgbClr val="002060"/>
              </a:buClr>
              <a:buFont typeface="Courier New" pitchFamily="49" charset="0"/>
              <a:buChar char="o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Extent to which members act effectively together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effective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interaction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harmony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minimal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conflict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90000"/>
              </a:lnSpc>
              <a:buClr>
                <a:srgbClr val="002060"/>
              </a:buClr>
              <a:buFont typeface="Courier New" pitchFamily="49" charset="0"/>
              <a:buChar char="o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Success of group in meeting goals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match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btw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.’s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goal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his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group’s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goal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Negative Factors</a:t>
            </a:r>
          </a:p>
          <a:p>
            <a:pPr lvl="2">
              <a:lnSpc>
                <a:spcPct val="90000"/>
              </a:lnSpc>
              <a:buClr>
                <a:srgbClr val="002060"/>
              </a:buClr>
              <a:buFont typeface="Courier New" pitchFamily="49" charset="0"/>
              <a:buChar char="o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Cost of Leaving </a:t>
            </a:r>
          </a:p>
          <a:p>
            <a:pPr lvl="2">
              <a:lnSpc>
                <a:spcPct val="90000"/>
              </a:lnSpc>
              <a:buClr>
                <a:srgbClr val="002060"/>
              </a:buClr>
              <a:buFont typeface="Courier New" pitchFamily="49" charset="0"/>
              <a:buChar char="o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Lack of Alternatives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dissatisfied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coworkers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but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stay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job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bec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Of no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job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opening</a:t>
            </a:r>
            <a:r>
              <a:rPr lang="tr-TR" sz="26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tr-TR" sz="2600" dirty="0" smtClean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levels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cohesiveness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usually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associated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enjoyment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increased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morale,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motivation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productivity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. 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F2F-D655-4875-B343-6C3A6DF9CAD0}" type="slidenum">
              <a:rPr lang="en-US"/>
              <a:pPr/>
              <a:t>21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720080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in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Groups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–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Performance</a:t>
            </a:r>
            <a:endParaRPr lang="en-US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548680"/>
            <a:ext cx="7818834" cy="5976664"/>
          </a:xfrm>
        </p:spPr>
        <p:txBody>
          <a:bodyPr/>
          <a:lstStyle/>
          <a:p>
            <a:pPr lvl="1"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</a:t>
            </a:r>
          </a:p>
          <a:p>
            <a:pPr lvl="1"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Bir elin nesi var, iki elin sesi var</a:t>
            </a:r>
          </a:p>
          <a:p>
            <a:pPr lvl="1"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Nerde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cokluk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orada…….</a:t>
            </a:r>
          </a:p>
          <a:p>
            <a:pPr lvl="1" algn="ctr"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 algn="ctr"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true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Under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conditions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perfromance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better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.’s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performance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ypes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of Group Activities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Additive task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tr-TR" sz="2000" b="1" i="1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Conjunctive tasks</a:t>
            </a:r>
            <a:endParaRPr lang="en-US" sz="2000" b="1" i="1" dirty="0" smtClean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Disjunctive tasks</a:t>
            </a:r>
          </a:p>
          <a:p>
            <a:pPr lvl="2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Subdivided tasks</a:t>
            </a:r>
          </a:p>
          <a:p>
            <a:pPr>
              <a:buClr>
                <a:srgbClr val="002060"/>
              </a:buClr>
              <a:buSzPct val="100000"/>
              <a:buNone/>
            </a:pPr>
            <a:endParaRPr lang="tr-T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Resim" descr="200px-Arg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04664"/>
            <a:ext cx="2267744" cy="1938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F2F-D655-4875-B343-6C3A6DF9CAD0}" type="slidenum">
              <a:rPr lang="en-US"/>
              <a:pPr/>
              <a:t>22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720080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in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Groups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–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Performance</a:t>
            </a:r>
            <a:endParaRPr lang="en-US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548680"/>
            <a:ext cx="7818834" cy="5976664"/>
          </a:xfrm>
        </p:spPr>
        <p:txBody>
          <a:bodyPr/>
          <a:lstStyle/>
          <a:p>
            <a:pPr marL="365125" lvl="2" indent="-282575">
              <a:spcBef>
                <a:spcPts val="600"/>
              </a:spcBef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Additive task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Success is sum of each person’s effort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total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effort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accomplish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task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sum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effort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each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individual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friends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try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pull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out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 car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stucked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in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mud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productivity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ea typeface="Verdana"/>
                <a:cs typeface="Arial" pitchFamily="34" charset="0"/>
              </a:rPr>
              <a:t>&gt; </a:t>
            </a:r>
            <a:r>
              <a:rPr lang="tr-TR" sz="2000" dirty="0" err="1" smtClean="0">
                <a:latin typeface="Arial" pitchFamily="34" charset="0"/>
                <a:ea typeface="Verdana"/>
                <a:cs typeface="Arial" pitchFamily="34" charset="0"/>
              </a:rPr>
              <a:t>productivity</a:t>
            </a:r>
            <a:r>
              <a:rPr lang="tr-TR" sz="2000" dirty="0" smtClean="0">
                <a:latin typeface="Arial" pitchFamily="34" charset="0"/>
                <a:ea typeface="Verdana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ea typeface="Verdana"/>
                <a:cs typeface="Arial" pitchFamily="34" charset="0"/>
              </a:rPr>
              <a:t>one</a:t>
            </a:r>
            <a:r>
              <a:rPr lang="tr-TR" sz="2000" dirty="0" smtClean="0">
                <a:latin typeface="Arial" pitchFamily="34" charset="0"/>
                <a:ea typeface="Verdana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ea typeface="Verdana"/>
                <a:cs typeface="Arial" pitchFamily="34" charset="0"/>
              </a:rPr>
              <a:t>person</a:t>
            </a:r>
            <a:endParaRPr lang="tr-TR" sz="2000" dirty="0" smtClean="0">
              <a:latin typeface="Arial" pitchFamily="34" charset="0"/>
              <a:ea typeface="Verdana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ea typeface="Verdana"/>
                <a:cs typeface="Arial" pitchFamily="34" charset="0"/>
              </a:rPr>
              <a:t>Larger</a:t>
            </a:r>
            <a:r>
              <a:rPr lang="tr-TR" sz="2000" dirty="0" smtClean="0">
                <a:latin typeface="Arial" pitchFamily="34" charset="0"/>
                <a:ea typeface="Verdana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ea typeface="Verdana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ea typeface="Verdana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ea typeface="Verdana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ea typeface="Verdana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ea typeface="Verdana"/>
                <a:cs typeface="Arial" pitchFamily="34" charset="0"/>
              </a:rPr>
              <a:t>greater</a:t>
            </a:r>
            <a:r>
              <a:rPr lang="tr-TR" sz="2000" dirty="0" smtClean="0">
                <a:latin typeface="Arial" pitchFamily="34" charset="0"/>
                <a:ea typeface="Verdana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ea typeface="Verdana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ea typeface="Verdana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ea typeface="Verdana"/>
                <a:cs typeface="Arial" pitchFamily="34" charset="0"/>
              </a:rPr>
              <a:t>productivity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Resim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564904"/>
            <a:ext cx="3888432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F2F-D655-4875-B343-6C3A6DF9CAD0}" type="slidenum">
              <a:rPr lang="en-US"/>
              <a:pPr/>
              <a:t>23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720080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in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Groups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–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Performance</a:t>
            </a:r>
            <a:endParaRPr lang="en-US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548680"/>
            <a:ext cx="7818834" cy="5976664"/>
          </a:xfrm>
        </p:spPr>
        <p:txBody>
          <a:bodyPr/>
          <a:lstStyle/>
          <a:p>
            <a:pPr marL="365125" lvl="2" indent="-282575">
              <a:spcBef>
                <a:spcPts val="600"/>
              </a:spcBef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Conjuctive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Task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Success depends on least competent member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must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succeed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succeed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false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any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could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danger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whole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mission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800" dirty="0" smtClean="0"/>
              <a:t> 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if a group is tied together when climbing a mountain, every member is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essential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if even one does not keep up, the group is ineffective.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ften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individual performance </a:t>
            </a:r>
            <a:r>
              <a:rPr lang="en-US" sz="2000" dirty="0" smtClean="0">
                <a:latin typeface="Arial" pitchFamily="34" charset="0"/>
                <a:ea typeface="Verdana"/>
                <a:cs typeface="Arial" pitchFamily="34" charset="0"/>
              </a:rPr>
              <a:t>&gt;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group's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performance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productivity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good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least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competent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member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weakest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link)</a:t>
            </a: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Successful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coordination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among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required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productivity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ea typeface="Verdana"/>
                <a:cs typeface="Arial" pitchFamily="34" charset="0"/>
              </a:rPr>
              <a:t>&gt; </a:t>
            </a:r>
            <a:r>
              <a:rPr lang="tr-TR" sz="2000" dirty="0" err="1" smtClean="0">
                <a:latin typeface="Arial" pitchFamily="34" charset="0"/>
                <a:ea typeface="Verdana"/>
                <a:cs typeface="Arial" pitchFamily="34" charset="0"/>
              </a:rPr>
              <a:t>productivity</a:t>
            </a:r>
            <a:r>
              <a:rPr lang="tr-TR" sz="2000" dirty="0" smtClean="0">
                <a:latin typeface="Arial" pitchFamily="34" charset="0"/>
                <a:ea typeface="Verdana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ea typeface="Verdana"/>
                <a:cs typeface="Arial" pitchFamily="34" charset="0"/>
              </a:rPr>
              <a:t>one</a:t>
            </a:r>
            <a:r>
              <a:rPr lang="tr-TR" sz="2000" dirty="0" smtClean="0">
                <a:latin typeface="Arial" pitchFamily="34" charset="0"/>
                <a:ea typeface="Verdana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ea typeface="Verdana"/>
                <a:cs typeface="Arial" pitchFamily="34" charset="0"/>
              </a:rPr>
              <a:t>person</a:t>
            </a:r>
            <a:endParaRPr lang="tr-TR" sz="2000" dirty="0" smtClean="0">
              <a:latin typeface="Arial" pitchFamily="34" charset="0"/>
              <a:ea typeface="Verdana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ea typeface="Verdana"/>
                <a:cs typeface="Arial" pitchFamily="34" charset="0"/>
              </a:rPr>
              <a:t>Larger</a:t>
            </a:r>
            <a:r>
              <a:rPr lang="tr-TR" sz="2000" dirty="0" smtClean="0">
                <a:latin typeface="Arial" pitchFamily="34" charset="0"/>
                <a:ea typeface="Verdana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ea typeface="Verdana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ea typeface="Verdana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ea typeface="Verdana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ea typeface="Verdana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ea typeface="Verdana"/>
                <a:cs typeface="Arial" pitchFamily="34" charset="0"/>
              </a:rPr>
              <a:t>greater</a:t>
            </a:r>
            <a:r>
              <a:rPr lang="tr-TR" sz="2000" dirty="0" smtClean="0">
                <a:latin typeface="Arial" pitchFamily="34" charset="0"/>
                <a:ea typeface="Verdana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ea typeface="Verdana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ea typeface="Verdana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ea typeface="Verdana"/>
                <a:cs typeface="Arial" pitchFamily="34" charset="0"/>
              </a:rPr>
              <a:t>productivity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Resim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789040"/>
            <a:ext cx="2346573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F2F-D655-4875-B343-6C3A6DF9CAD0}" type="slidenum">
              <a:rPr lang="en-US"/>
              <a:pPr/>
              <a:t>24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720080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in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Groups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–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Performance</a:t>
            </a:r>
            <a:endParaRPr lang="en-US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548680"/>
            <a:ext cx="7818834" cy="5976664"/>
          </a:xfrm>
        </p:spPr>
        <p:txBody>
          <a:bodyPr/>
          <a:lstStyle/>
          <a:p>
            <a:pPr marL="365125" lvl="2" indent="-282575">
              <a:spcBef>
                <a:spcPts val="600"/>
              </a:spcBef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Disjunctive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Task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Success depends on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competent member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needs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solve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problem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entire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succeed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800" dirty="0" smtClean="0"/>
              <a:t> 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research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trying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solve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complex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mathematical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problem. 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Any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person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coming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right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answer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ensures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effectivity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productivity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increases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size.</a:t>
            </a: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Resim" descr="esgi75-2-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429000"/>
            <a:ext cx="4248472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F2F-D655-4875-B343-6C3A6DF9CAD0}" type="slidenum">
              <a:rPr lang="en-US"/>
              <a:pPr/>
              <a:t>25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720080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in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Groups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–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Performance</a:t>
            </a:r>
            <a:endParaRPr lang="en-US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548680"/>
            <a:ext cx="7818834" cy="5976664"/>
          </a:xfrm>
        </p:spPr>
        <p:txBody>
          <a:bodyPr/>
          <a:lstStyle/>
          <a:p>
            <a:pPr marL="365125" lvl="2" indent="-282575">
              <a:spcBef>
                <a:spcPts val="600"/>
              </a:spcBef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Subdivided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Task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Sometimes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has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complex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task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can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divided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among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productivity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depends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worst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player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but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also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ability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coordinate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often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under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time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pressure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Success depends on both skill &amp; coordination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800" dirty="0" smtClean="0"/>
              <a:t> 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medical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operating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room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success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heart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transplant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depends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skill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team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proffessionals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surgeon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anesthesiologist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technicans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Resim" descr="tumblr_lqy7ndai431qzcf71o1_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429000"/>
            <a:ext cx="4680520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F2F-D655-4875-B343-6C3A6DF9CAD0}" type="slidenum">
              <a:rPr lang="en-US"/>
              <a:pPr/>
              <a:t>26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720080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in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Groups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–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Performance</a:t>
            </a:r>
            <a:endParaRPr lang="en-US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548680"/>
            <a:ext cx="7818834" cy="5976664"/>
          </a:xfrm>
        </p:spPr>
        <p:txBody>
          <a:bodyPr/>
          <a:lstStyle/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Brainstorming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together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generate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many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new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ideas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solutions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problem</a:t>
            </a: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roup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members think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as many different suggestions as they can in a short time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advertisement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company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execute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manager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asks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develop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catchy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slogans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advertisement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new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brand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toothpaste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Alex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Osborn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(1957)-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developed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technique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order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enhance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productivity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creativity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problem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solving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groups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rules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brainstorming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776288" lvl="4" indent="-282575">
              <a:spcBef>
                <a:spcPts val="6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Express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all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ideas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taht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come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mind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even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sound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crazy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776288" lvl="4" indent="-282575">
              <a:spcBef>
                <a:spcPts val="6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Quantity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wanted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ideas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better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776288" lvl="4" indent="-282575">
              <a:spcBef>
                <a:spcPts val="6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Don’t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worry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ideas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good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bad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don’t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criticise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others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’,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can be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evaluated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later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776288" lvl="4" indent="-282575">
              <a:spcBef>
                <a:spcPts val="6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All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ideas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belong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memebers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can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bulid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each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other’s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776288" lvl="4" indent="-282575">
              <a:spcBef>
                <a:spcPts val="6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F2F-D655-4875-B343-6C3A6DF9CAD0}" type="slidenum">
              <a:rPr lang="en-US"/>
              <a:pPr/>
              <a:t>27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720080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in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Groups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–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Performance</a:t>
            </a:r>
            <a:endParaRPr lang="en-US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620688"/>
            <a:ext cx="7818834" cy="5904656"/>
          </a:xfrm>
        </p:spPr>
        <p:txBody>
          <a:bodyPr/>
          <a:lstStyle/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Despite the popularity of this technique, research shows that individuals usually produce more and better ideas working alone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brainstroming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ineffective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776288" lvl="4" indent="-282575">
              <a:spcBef>
                <a:spcPts val="6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Social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loafing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776288" lvl="4" indent="-282575">
              <a:spcBef>
                <a:spcPts val="6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blocking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776288" lvl="4" indent="-282575">
              <a:spcBef>
                <a:spcPts val="6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Evaluation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Apprehension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776288" lvl="4" indent="-282575">
              <a:spcBef>
                <a:spcPts val="600"/>
              </a:spcBef>
              <a:buClr>
                <a:srgbClr val="C00000"/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Strategies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improve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performance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brainstorming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776288" lvl="4" indent="-282575">
              <a:spcBef>
                <a:spcPts val="6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Create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heterogenous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groups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776288" lvl="4" indent="-282575">
              <a:spcBef>
                <a:spcPts val="6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electronic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brainstorming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Resim" descr="57597-497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725144"/>
            <a:ext cx="3960440" cy="1934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F2F-D655-4875-B343-6C3A6DF9CAD0}" type="slidenum">
              <a:rPr lang="en-US"/>
              <a:pPr/>
              <a:t>28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632848" cy="720080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in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Groups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–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Decision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Making</a:t>
            </a:r>
            <a:endParaRPr lang="en-US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548680"/>
            <a:ext cx="7818834" cy="5976664"/>
          </a:xfrm>
        </p:spPr>
        <p:txBody>
          <a:bodyPr/>
          <a:lstStyle/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groups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arrive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at a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joint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decision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Decision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rules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Rules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should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reach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decision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When discussing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matters of opinion,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groups tend to use a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majority-rules 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ecision rule.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Whether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new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yearbook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cover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should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green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blue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(No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objectively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correct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opionion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along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position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has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supporters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When discussing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matters of fact,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groups tend to use a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truth-wins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decision rule.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solution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correct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others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wrong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persuaded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truth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particular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position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even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initially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held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minority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Strict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rules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nanimous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decisions</a:t>
            </a:r>
            <a:endParaRPr lang="tr-TR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guilt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verdict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in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murder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case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dissent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even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juror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result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in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retrail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Unanimous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are harder to reach but tend to leave group members more satisfied.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F2F-D655-4875-B343-6C3A6DF9CAD0}" type="slidenum">
              <a:rPr lang="en-US"/>
              <a:pPr/>
              <a:t>29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632848" cy="720080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in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Groups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–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Decision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Making</a:t>
            </a:r>
            <a:endParaRPr lang="en-US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548680"/>
            <a:ext cx="7818834" cy="5976664"/>
          </a:xfrm>
        </p:spPr>
        <p:txBody>
          <a:bodyPr/>
          <a:lstStyle/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Groups do not necessarily make wise decisions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bec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they are vulnerable to special social forces that can bias decision-making.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problematic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issues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decisions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988060" lvl="5" indent="-282575">
              <a:spcBef>
                <a:spcPts val="6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Group</a:t>
            </a:r>
            <a:r>
              <a:rPr lang="tr-TR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Polarization</a:t>
            </a:r>
            <a:endParaRPr lang="tr-TR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988060" lvl="5" indent="-282575">
              <a:spcBef>
                <a:spcPts val="6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Group</a:t>
            </a:r>
            <a:r>
              <a:rPr lang="tr-TR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Think</a:t>
            </a:r>
            <a:endParaRPr lang="en-US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2" indent="-282575">
              <a:spcBef>
                <a:spcPts val="600"/>
              </a:spcBef>
              <a:buClr>
                <a:srgbClr val="C00000"/>
              </a:buClr>
              <a:buSzPct val="8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Resim" descr="Jury_1579897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005064"/>
            <a:ext cx="3641080" cy="2279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F2F-D655-4875-B343-6C3A6DF9CAD0}" type="slidenum">
              <a:rPr lang="en-US"/>
              <a:pPr/>
              <a:t>3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7499350" cy="720080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in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Groups</a:t>
            </a:r>
            <a:endParaRPr lang="en-US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764704"/>
            <a:ext cx="7818834" cy="5483696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mere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presence of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other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affects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behavior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tr-TR" sz="2000" i="1" u="sng" dirty="0" smtClean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Social </a:t>
            </a:r>
            <a:r>
              <a:rPr lang="tr-TR" sz="20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en-US" sz="20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hibition</a:t>
            </a:r>
            <a:r>
              <a:rPr lang="tr-TR" sz="20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presence of others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inhibits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 person’s performance</a:t>
            </a:r>
            <a:endParaRPr lang="tr-TR" sz="2000" i="1" u="sng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Performing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poorly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others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present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alone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 -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does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presence of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others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sometimes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improve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performance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other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times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diminish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it?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Zajonc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(1965);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presence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others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increases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.’s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drive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motivation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Increased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arousal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lead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better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worse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performance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depending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nature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task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task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simple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well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learned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); presence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others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increases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performance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(e.g;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doing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easy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arithmetics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crossing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out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vowels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task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complex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poorly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learned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presence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others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decreases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performance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(e.g;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memorizing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new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material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difficult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aritmetic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problems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rgbClr val="002060"/>
              </a:buClr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rgbClr val="314F1D"/>
              </a:buClr>
              <a:buNone/>
            </a:pPr>
            <a:endParaRPr 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4930-A49B-4CD5-AAB8-8629CB8B9CDF}" type="slidenum">
              <a:rPr lang="en-US"/>
              <a:pPr/>
              <a:t>30</a:t>
            </a:fld>
            <a:endParaRPr lang="en-US"/>
          </a:p>
        </p:txBody>
      </p:sp>
      <p:sp>
        <p:nvSpPr>
          <p:cNvPr id="69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43608" y="764704"/>
            <a:ext cx="7888288" cy="4800600"/>
          </a:xfrm>
        </p:spPr>
        <p:txBody>
          <a:bodyPr/>
          <a:lstStyle/>
          <a:p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Group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Polarization</a:t>
            </a:r>
            <a:r>
              <a:rPr lang="tr-TR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Group discussion may lead to more extreme decisions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Several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explanations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Persuasive </a:t>
            </a:r>
            <a:r>
              <a:rPr lang="en-US" sz="1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arguments theory </a:t>
            </a:r>
            <a:r>
              <a:rPr lang="tr-TR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due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to new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information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as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result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listening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pro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arguments</a:t>
            </a:r>
            <a:r>
              <a:rPr lang="tr-TR" sz="18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numerous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persuasive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arguments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favor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position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likely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adopt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position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most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initially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support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position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likley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affected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pro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arguments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1">
              <a:buClr>
                <a:srgbClr val="C00000"/>
              </a:buClr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Self-presentation theory </a:t>
            </a:r>
            <a:r>
              <a:rPr lang="tr-TR" sz="20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concerned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opinions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compare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others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Desire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seen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+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confident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bold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lead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shift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positions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extreme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sz="2000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499350" cy="562074"/>
          </a:xfrm>
        </p:spPr>
        <p:txBody>
          <a:bodyPr>
            <a:normAutofit fontScale="90000"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in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Groups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–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Decision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Making</a:t>
            </a:r>
            <a:endParaRPr lang="en-US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4930-A49B-4CD5-AAB8-8629CB8B9CDF}" type="slidenum">
              <a:rPr lang="en-US"/>
              <a:pPr/>
              <a:t>31</a:t>
            </a:fld>
            <a:endParaRPr lang="en-US"/>
          </a:p>
        </p:txBody>
      </p:sp>
      <p:sp>
        <p:nvSpPr>
          <p:cNvPr id="69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43608" y="764704"/>
            <a:ext cx="7888288" cy="4800600"/>
          </a:xfrm>
        </p:spPr>
        <p:txBody>
          <a:bodyPr/>
          <a:lstStyle/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Social identity theory</a:t>
            </a:r>
            <a:r>
              <a:rPr lang="tr-TR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Discussions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cause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focus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membership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identification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group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Identification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leads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conforming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group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Rather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percieve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avarage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opinion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perceive the group norm as more extreme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stereotyped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buClr>
                <a:srgbClr val="C00000"/>
              </a:buClr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decisions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do not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always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result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polarization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If members of a group are evenly split, groups compromise rather than polarize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Depolarization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endParaRPr lang="en-US" sz="2000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499350" cy="562074"/>
          </a:xfrm>
        </p:spPr>
        <p:txBody>
          <a:bodyPr>
            <a:normAutofit fontScale="90000"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in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Groups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–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Decision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Making</a:t>
            </a:r>
            <a:endParaRPr lang="en-US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" name="6 Resim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293096"/>
            <a:ext cx="6374531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Taylor, 2006, Prentice Hall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8A79-AA31-4583-B89E-2784FD79BA63}" type="slidenum">
              <a:rPr lang="en-US"/>
              <a:pPr/>
              <a:t>32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7499350" cy="648072"/>
          </a:xfrm>
        </p:spPr>
        <p:txBody>
          <a:bodyPr>
            <a:normAutofit/>
          </a:bodyPr>
          <a:lstStyle/>
          <a:p>
            <a:r>
              <a:rPr lang="tr-TR" sz="2200" b="1" dirty="0" err="1" smtClean="0">
                <a:solidFill>
                  <a:srgbClr val="C00000"/>
                </a:solidFill>
                <a:latin typeface="Arial Black" pitchFamily="34" charset="0"/>
              </a:rPr>
              <a:t>Behavior</a:t>
            </a:r>
            <a:r>
              <a:rPr lang="tr-TR" sz="2200" b="1" dirty="0" smtClean="0">
                <a:solidFill>
                  <a:srgbClr val="C00000"/>
                </a:solidFill>
                <a:latin typeface="Arial Black" pitchFamily="34" charset="0"/>
              </a:rPr>
              <a:t> in </a:t>
            </a:r>
            <a:r>
              <a:rPr lang="tr-TR" sz="2200" b="1" dirty="0" err="1" smtClean="0">
                <a:solidFill>
                  <a:srgbClr val="C00000"/>
                </a:solidFill>
                <a:latin typeface="Arial Black" pitchFamily="34" charset="0"/>
              </a:rPr>
              <a:t>Groups</a:t>
            </a:r>
            <a:r>
              <a:rPr lang="tr-TR" sz="2200" b="1" dirty="0" smtClean="0">
                <a:solidFill>
                  <a:srgbClr val="C00000"/>
                </a:solidFill>
                <a:latin typeface="Arial Black" pitchFamily="34" charset="0"/>
              </a:rPr>
              <a:t> – </a:t>
            </a:r>
            <a:r>
              <a:rPr lang="tr-TR" sz="2200" b="1" dirty="0" err="1" smtClean="0">
                <a:solidFill>
                  <a:srgbClr val="C00000"/>
                </a:solidFill>
                <a:latin typeface="Arial Black" pitchFamily="34" charset="0"/>
              </a:rPr>
              <a:t>Group</a:t>
            </a:r>
            <a:r>
              <a:rPr lang="tr-TR" sz="22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tr-TR" sz="2200" b="1" dirty="0" err="1" smtClean="0">
                <a:solidFill>
                  <a:srgbClr val="C00000"/>
                </a:solidFill>
                <a:latin typeface="Arial Black" pitchFamily="34" charset="0"/>
              </a:rPr>
              <a:t>Decision</a:t>
            </a:r>
            <a:r>
              <a:rPr lang="tr-TR" sz="22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tr-TR" sz="2200" b="1" dirty="0" err="1" smtClean="0">
                <a:solidFill>
                  <a:srgbClr val="C00000"/>
                </a:solidFill>
                <a:latin typeface="Arial Black" pitchFamily="34" charset="0"/>
              </a:rPr>
              <a:t>Making</a:t>
            </a:r>
            <a:endParaRPr lang="en-US" sz="2200" dirty="0">
              <a:solidFill>
                <a:schemeClr val="folHlink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836712"/>
            <a:ext cx="7812088" cy="4459287"/>
          </a:xfrm>
        </p:spPr>
        <p:txBody>
          <a:bodyPr/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Groupthink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process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faulty decision-making that can occur in groups (Janis, 1982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On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January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28, 1986- Challenger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launched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Kennedy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Space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Center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After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72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sec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spacecraft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exploded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killing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everyone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on board. </a:t>
            </a:r>
          </a:p>
          <a:p>
            <a:pPr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Although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expert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engineers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warned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against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launched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top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decison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makers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disregarded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advice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Janis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(1982)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identified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antecedents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groupthink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Highly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cohesive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isolate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themselves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outside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opinions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group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has a strong leader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under stress 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Group members become more concerned with group acceptance than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correctness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Group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members censor themselves, do not do a full information search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evaluate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information in a biased way.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Taylor, 2006, Prentice Hall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A58C-755C-4AAE-AA66-C92A63BDAA1C}" type="slidenum">
              <a:rPr lang="en-US"/>
              <a:pPr/>
              <a:t>33</a:t>
            </a:fld>
            <a:endParaRPr lang="en-US"/>
          </a:p>
        </p:txBody>
      </p:sp>
      <p:pic>
        <p:nvPicPr>
          <p:cNvPr id="12800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673" y="457200"/>
            <a:ext cx="6840760" cy="5943600"/>
          </a:xfrm>
          <a:noFill/>
          <a:ln/>
        </p:spPr>
      </p:pic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152400" y="2506663"/>
            <a:ext cx="13952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</a:rPr>
              <a:t>Janis’s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</a:rPr>
              <a:t>Theory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</a:rPr>
              <a:t>Of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</a:rPr>
              <a:t>Group-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</a:rPr>
              <a:t>think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B414-DF56-411F-876C-85568C469592}" type="slidenum">
              <a:rPr lang="en-US"/>
              <a:pPr/>
              <a:t>34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92696"/>
          </a:xfrm>
        </p:spPr>
        <p:txBody>
          <a:bodyPr>
            <a:normAutofit/>
          </a:bodyPr>
          <a:lstStyle/>
          <a:p>
            <a:r>
              <a:rPr lang="tr-TR" sz="2200" b="1" dirty="0" err="1" smtClean="0">
                <a:solidFill>
                  <a:srgbClr val="C00000"/>
                </a:solidFill>
                <a:latin typeface="Arial Black" pitchFamily="34" charset="0"/>
              </a:rPr>
              <a:t>Behavior</a:t>
            </a:r>
            <a:r>
              <a:rPr lang="tr-TR" sz="2200" b="1" dirty="0" smtClean="0">
                <a:solidFill>
                  <a:srgbClr val="C00000"/>
                </a:solidFill>
                <a:latin typeface="Arial Black" pitchFamily="34" charset="0"/>
              </a:rPr>
              <a:t> in </a:t>
            </a:r>
            <a:r>
              <a:rPr lang="tr-TR" sz="2200" b="1" dirty="0" err="1" smtClean="0">
                <a:solidFill>
                  <a:srgbClr val="C00000"/>
                </a:solidFill>
                <a:latin typeface="Arial Black" pitchFamily="34" charset="0"/>
              </a:rPr>
              <a:t>Groups</a:t>
            </a:r>
            <a:r>
              <a:rPr lang="tr-TR" sz="2200" b="1" dirty="0" smtClean="0">
                <a:solidFill>
                  <a:srgbClr val="C00000"/>
                </a:solidFill>
                <a:latin typeface="Arial Black" pitchFamily="34" charset="0"/>
              </a:rPr>
              <a:t> – </a:t>
            </a:r>
            <a:r>
              <a:rPr lang="tr-TR" sz="2200" b="1" dirty="0" err="1" smtClean="0">
                <a:solidFill>
                  <a:srgbClr val="C00000"/>
                </a:solidFill>
                <a:latin typeface="Arial Black" pitchFamily="34" charset="0"/>
              </a:rPr>
              <a:t>Group</a:t>
            </a:r>
            <a:r>
              <a:rPr lang="tr-TR" sz="22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tr-TR" sz="2200" b="1" dirty="0" err="1" smtClean="0">
                <a:solidFill>
                  <a:srgbClr val="C00000"/>
                </a:solidFill>
                <a:latin typeface="Arial Black" pitchFamily="34" charset="0"/>
              </a:rPr>
              <a:t>Decision</a:t>
            </a:r>
            <a:r>
              <a:rPr lang="tr-TR" sz="22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tr-TR" sz="2200" b="1" dirty="0" err="1" smtClean="0">
                <a:solidFill>
                  <a:srgbClr val="C00000"/>
                </a:solidFill>
                <a:latin typeface="Arial Black" pitchFamily="34" charset="0"/>
              </a:rPr>
              <a:t>Making</a:t>
            </a:r>
            <a:endParaRPr lang="en-US" sz="2200" dirty="0">
              <a:solidFill>
                <a:schemeClr val="folHlink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548680"/>
            <a:ext cx="7499350" cy="4944616"/>
          </a:xfrm>
        </p:spPr>
        <p:txBody>
          <a:bodyPr/>
          <a:lstStyle/>
          <a:p>
            <a:pPr>
              <a:buNone/>
            </a:pP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overcome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groupthink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>
              <a:buNone/>
            </a:pPr>
            <a:endParaRPr lang="en-US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Leader remains impartial and encourages the expression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dissent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§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Leader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must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willing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accept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criticism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Use separate subcommittees to discuss same issue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separately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bring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these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seperate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together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discuss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again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Appoint “devil’s advocates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challenges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ideas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Consult outside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experts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2060"/>
              </a:buClr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Group members tend to discuss shared rather than unshared information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Common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Knowledge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Effect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Groups may also use meetings to confirm rather than challenge their initial beliefs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Confirmation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Bias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Thus while groups have the potential to make better decisions than individuals, they do not always do so.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D456-6543-4D4E-BA70-E071EDAEECFB}" type="slidenum">
              <a:rPr lang="en-US"/>
              <a:pPr/>
              <a:t>35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7890842" cy="504056"/>
          </a:xfrm>
        </p:spPr>
        <p:txBody>
          <a:bodyPr>
            <a:normAutofit/>
          </a:bodyPr>
          <a:lstStyle/>
          <a:p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Group</a:t>
            </a:r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Interaction</a:t>
            </a:r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Competition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vs. Cooperation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764704"/>
            <a:ext cx="7499350" cy="4800600"/>
          </a:xfrm>
        </p:spPr>
        <p:txBody>
          <a:bodyPr/>
          <a:lstStyle/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Sometimes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interact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cooperatively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e.g.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help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each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share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info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.; at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times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compete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e.g.;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put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individual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goals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first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outperform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Social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psychologists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interested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understanding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phenomenon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designing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lab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studies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Classical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Laboratory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Studies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lvl="1"/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laboratory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games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stimulate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features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everyday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interactions</a:t>
            </a:r>
            <a:r>
              <a:rPr lang="tr-TR" sz="20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popular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games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lvl="1">
              <a:buNone/>
            </a:pP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Trucking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Game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Prisoner’s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Dilemma</a:t>
            </a:r>
          </a:p>
          <a:p>
            <a:pPr lvl="1">
              <a:buNone/>
            </a:pPr>
            <a:endParaRPr lang="tr-T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Participants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laboratory studies on competition tend to compete, even when cooperation would be a more rewarding strategy.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D456-6543-4D4E-BA70-E071EDAEECFB}" type="slidenum">
              <a:rPr lang="en-US"/>
              <a:pPr/>
              <a:t>36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7890842" cy="504056"/>
          </a:xfrm>
        </p:spPr>
        <p:txBody>
          <a:bodyPr>
            <a:normAutofit/>
          </a:bodyPr>
          <a:lstStyle/>
          <a:p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Group</a:t>
            </a:r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Interaction</a:t>
            </a:r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Competition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vs. Cooperation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692696"/>
            <a:ext cx="7499350" cy="4872608"/>
          </a:xfrm>
        </p:spPr>
        <p:txBody>
          <a:bodyPr/>
          <a:lstStyle/>
          <a:p>
            <a:pPr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Trucking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Game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designed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Deutsch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Krauss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(1960)</a:t>
            </a:r>
          </a:p>
          <a:p>
            <a:pPr>
              <a:buClr>
                <a:schemeClr val="tx1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person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Game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Participants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asked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imagine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running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trucking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company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Acme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Company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Bolt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Company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Goal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Get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truck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point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another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soon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possible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competiton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btw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Trucks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destinations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differentstarting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points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fast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route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converged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at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point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way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road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would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wait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Also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each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player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had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gate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across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direct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route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could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raised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pressing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button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(it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blocks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converging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route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Alternative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route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: no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conflict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roads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but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much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longer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Participants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fought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converging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routes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raised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gates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ended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up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losing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points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made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nasty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comments</a:t>
            </a:r>
            <a:r>
              <a:rPr lang="tr-T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Taylor, 2006, Prentice Hall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54B7-8177-4DF0-93CB-B39C0C94C9B5}" type="slidenum">
              <a:rPr lang="en-US"/>
              <a:pPr/>
              <a:t>37</a:t>
            </a:fld>
            <a:endParaRPr 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477000" y="2743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/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8305800" cy="5702300"/>
          </a:xfrm>
          <a:prstGeom prst="rect">
            <a:avLst/>
          </a:prstGeom>
          <a:noFill/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28600" y="0"/>
            <a:ext cx="746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</a:rPr>
              <a:t>Road Map of the Trucking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D456-6543-4D4E-BA70-E071EDAEECFB}" type="slidenum">
              <a:rPr lang="en-US"/>
              <a:pPr/>
              <a:t>38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7890842" cy="504056"/>
          </a:xfrm>
        </p:spPr>
        <p:txBody>
          <a:bodyPr>
            <a:normAutofit/>
          </a:bodyPr>
          <a:lstStyle/>
          <a:p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Group</a:t>
            </a:r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Interaction</a:t>
            </a:r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Competition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vs. Cooperation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692696"/>
            <a:ext cx="7499350" cy="4872608"/>
          </a:xfrm>
        </p:spPr>
        <p:txBody>
          <a:bodyPr/>
          <a:lstStyle/>
          <a:p>
            <a:pPr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Prisoner’s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Dilemma: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suspects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police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station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suspects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committed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crime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together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no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proof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suspects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put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seperate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rooms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lvl="1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alternatives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confess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not</a:t>
            </a:r>
          </a:p>
          <a:p>
            <a:pPr lvl="1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neither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confesses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- no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major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crime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conviction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but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minor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punishments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confesses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does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not;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confessor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released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suspect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get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maximum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penalty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buClr>
                <a:srgbClr val="002060"/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research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participants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play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money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points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Each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player’s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reward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depends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both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player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partner.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game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progresses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cooperative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choices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down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B7C1-E254-4B5C-B104-51F8827C2933}" type="slidenum">
              <a:rPr lang="en-US"/>
              <a:pPr/>
              <a:t>39</a:t>
            </a:fld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Prisoner’s Dilemma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game used by researchers to study cooperation and competition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Example of Prisoner’s Dilemma Game:</a:t>
            </a:r>
          </a:p>
        </p:txBody>
      </p:sp>
      <p:pic>
        <p:nvPicPr>
          <p:cNvPr id="12902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600" y="1628800"/>
            <a:ext cx="7772400" cy="417646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F2F-D655-4875-B343-6C3A6DF9CAD0}" type="slidenum">
              <a:rPr lang="en-US"/>
              <a:pPr/>
              <a:t>4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7499350" cy="720080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in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Groups</a:t>
            </a:r>
            <a:endParaRPr lang="en-US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764704"/>
            <a:ext cx="7818834" cy="5483696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mere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presence of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other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affects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behavior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tr-TR" sz="2000" i="1" u="sng" dirty="0" smtClean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Zajonc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’ s(1965) 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Theory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Behavior in the Presence of Others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rgbClr val="314F1D"/>
              </a:buClr>
              <a:buNone/>
            </a:pPr>
            <a:endParaRPr lang="en-US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132856"/>
            <a:ext cx="791148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A8EE-723F-45C4-9E8A-06DED7FEE9BE}" type="slidenum">
              <a:rPr lang="en-US"/>
              <a:pPr/>
              <a:t>40</a:t>
            </a:fld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Typical Prisoner’s Dilemma Game Matrix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 or Reward structure</a:t>
            </a:r>
          </a:p>
        </p:txBody>
      </p:sp>
      <p:pic>
        <p:nvPicPr>
          <p:cNvPr id="13005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5000" y="1828800"/>
            <a:ext cx="4619625" cy="4600575"/>
          </a:xfrm>
          <a:noFill/>
          <a:ln/>
        </p:spPr>
      </p:pic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228600" y="2667000"/>
            <a:ext cx="19050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</a:rPr>
              <a:t>Pete’s payoff is shown in blue &amp;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</a:rPr>
              <a:t>Joe’s in gray</a:t>
            </a: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6934200" y="2659063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</a:rPr>
              <a:t>Choice X is cooperation</a:t>
            </a: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6934200" y="4411663"/>
            <a:ext cx="220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</a:rPr>
              <a:t>Choice Y is competitive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0ED5-DFBD-41C8-8EDF-036E7F4DEDB0}" type="slidenum">
              <a:rPr lang="en-US"/>
              <a:pPr/>
              <a:t>41</a:t>
            </a:fld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764704"/>
            <a:ext cx="7499350" cy="5123656"/>
          </a:xfrm>
        </p:spPr>
        <p:txBody>
          <a:bodyPr/>
          <a:lstStyle/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Determinants of Competition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Cooperation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Reward Structure</a:t>
            </a:r>
          </a:p>
          <a:p>
            <a:pPr lvl="2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Personal Values </a:t>
            </a:r>
          </a:p>
          <a:p>
            <a:pPr lvl="2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Communication</a:t>
            </a:r>
          </a:p>
          <a:p>
            <a:pPr lvl="2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Reciprocity</a:t>
            </a:r>
            <a:endParaRPr lang="tr-TR" sz="20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Culture</a:t>
            </a:r>
            <a:endParaRPr lang="en-US" sz="20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dirty="0">
              <a:solidFill>
                <a:schemeClr val="folHlink"/>
              </a:solidFill>
            </a:endParaRPr>
          </a:p>
          <a:p>
            <a:pPr lvl="1"/>
            <a:endParaRPr lang="en-US" dirty="0">
              <a:solidFill>
                <a:schemeClr val="folHlink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499350" cy="706090"/>
          </a:xfrm>
        </p:spPr>
        <p:txBody>
          <a:bodyPr>
            <a:normAutofit/>
          </a:bodyPr>
          <a:lstStyle/>
          <a:p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Group</a:t>
            </a:r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Interaction</a:t>
            </a:r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Competition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vs. Cooperation</a:t>
            </a:r>
          </a:p>
        </p:txBody>
      </p:sp>
      <p:pic>
        <p:nvPicPr>
          <p:cNvPr id="7" name="6 Resim" descr="home-mortgage-lender-competi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429000"/>
            <a:ext cx="3275856" cy="2388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0ED5-DFBD-41C8-8EDF-036E7F4DEDB0}" type="slidenum">
              <a:rPr lang="en-US"/>
              <a:pPr/>
              <a:t>42</a:t>
            </a:fld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764704"/>
            <a:ext cx="7776864" cy="5123656"/>
          </a:xfrm>
        </p:spPr>
        <p:txBody>
          <a:bodyPr/>
          <a:lstStyle/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Reward Structure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social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interdependence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among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determines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reward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structure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situation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Competitive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reward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structure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person’s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gain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another’s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loss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C00000"/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Olympic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swimming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match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person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can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win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gold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medal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Individual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does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others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poorly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competitive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interdependence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want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reward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compete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Cooperative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reward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structure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linked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a pos.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way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soccer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team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win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games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teammates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must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together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better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each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player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does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likely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entire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team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cooperative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interdependence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want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reward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cooperate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499350" cy="706090"/>
          </a:xfrm>
        </p:spPr>
        <p:txBody>
          <a:bodyPr>
            <a:normAutofit/>
          </a:bodyPr>
          <a:lstStyle/>
          <a:p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Group</a:t>
            </a:r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Interaction</a:t>
            </a:r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Competition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vs. Cooperation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0ED5-DFBD-41C8-8EDF-036E7F4DEDB0}" type="slidenum">
              <a:rPr lang="en-US"/>
              <a:pPr/>
              <a:t>43</a:t>
            </a:fld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764704"/>
            <a:ext cx="7776864" cy="5123656"/>
          </a:xfrm>
        </p:spPr>
        <p:txBody>
          <a:bodyPr/>
          <a:lstStyle/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Personal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Values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Individual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differences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personal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values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competition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Three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value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orientations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tr-TR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Cooperators</a:t>
            </a:r>
            <a:r>
              <a:rPr lang="tr-TR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maximize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joint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rewards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received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both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partner &amp; self</a:t>
            </a:r>
          </a:p>
          <a:p>
            <a:pPr lvl="1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Competitors</a:t>
            </a:r>
            <a:r>
              <a:rPr lang="tr-TR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maximize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own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gain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relative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those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partner 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better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partner)</a:t>
            </a:r>
          </a:p>
          <a:p>
            <a:pPr lvl="1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Individualist</a:t>
            </a:r>
            <a:r>
              <a:rPr lang="tr-TR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maximize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own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gain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; no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concern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loss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gain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partner</a:t>
            </a:r>
          </a:p>
          <a:p>
            <a:pPr lvl="1">
              <a:buClr>
                <a:srgbClr val="C00000"/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Value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orientation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has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strong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impact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on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.’s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initial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.s on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trucking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game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/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prisoner’s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dilemma.</a:t>
            </a:r>
          </a:p>
          <a:p>
            <a:pPr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499350" cy="706090"/>
          </a:xfrm>
        </p:spPr>
        <p:txBody>
          <a:bodyPr>
            <a:normAutofit/>
          </a:bodyPr>
          <a:lstStyle/>
          <a:p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Group</a:t>
            </a:r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Interaction</a:t>
            </a:r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Competition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vs. Cooperation</a:t>
            </a:r>
          </a:p>
        </p:txBody>
      </p:sp>
      <p:pic>
        <p:nvPicPr>
          <p:cNvPr id="7" name="6 Resim" descr="donkey-coope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501008"/>
            <a:ext cx="2736304" cy="314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0ED5-DFBD-41C8-8EDF-036E7F4DEDB0}" type="slidenum">
              <a:rPr lang="en-US"/>
              <a:pPr/>
              <a:t>44</a:t>
            </a:fld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836712"/>
            <a:ext cx="7776864" cy="5051648"/>
          </a:xfrm>
        </p:spPr>
        <p:txBody>
          <a:bodyPr/>
          <a:lstStyle/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Communication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comminication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cooperation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prisoner’s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dilemma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game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1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Competition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greatest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communication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possible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partners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allowed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talk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see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each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cooperation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increased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70%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trials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buClr>
                <a:srgbClr val="C00000"/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Reciprocity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Initial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competition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provokes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competition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initial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cooperation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encourages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further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cooperation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Reciprocal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concessions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parties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take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turns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giving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little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strategy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foster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cooperation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Timing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important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- 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person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gives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much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in a time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appear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weak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reciprocate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Concessions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must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gradual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sequental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slightly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larger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those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made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person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499350" cy="706090"/>
          </a:xfrm>
        </p:spPr>
        <p:txBody>
          <a:bodyPr>
            <a:normAutofit/>
          </a:bodyPr>
          <a:lstStyle/>
          <a:p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Group</a:t>
            </a:r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Interaction</a:t>
            </a:r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Competition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vs. Cooperation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0ED5-DFBD-41C8-8EDF-036E7F4DEDB0}" type="slidenum">
              <a:rPr lang="en-US"/>
              <a:pPr/>
              <a:t>45</a:t>
            </a:fld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836712"/>
            <a:ext cx="7776864" cy="5051648"/>
          </a:xfrm>
        </p:spPr>
        <p:txBody>
          <a:bodyPr/>
          <a:lstStyle/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Culture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Individualist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cultures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competitive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>
              <a:buClr>
                <a:srgbClr val="C00000"/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Collectivist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cultures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cooperative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United States has one of the most competitive cultures on earth.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Madsen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(1971);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years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old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children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played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marbles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same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sex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children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own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culture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611187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Mexican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children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cooperated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on 7 of 10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trials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American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children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trial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in 10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living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cities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competitive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SES -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competitive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Cultural values about competition are conveyed at home, at school, through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media,and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through sports and games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499350" cy="706090"/>
          </a:xfrm>
        </p:spPr>
        <p:txBody>
          <a:bodyPr>
            <a:normAutofit/>
          </a:bodyPr>
          <a:lstStyle/>
          <a:p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Group</a:t>
            </a:r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Interaction</a:t>
            </a:r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Competition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vs. Cooperation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811D-E98B-4423-86B4-0CCA4FC0DF5E}" type="slidenum">
              <a:rPr lang="en-US"/>
              <a:pPr/>
              <a:t>46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7499350" cy="72008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tr-TR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Behavior</a:t>
            </a:r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tr-TR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Groups</a:t>
            </a:r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Leadership</a:t>
            </a:r>
            <a:endParaRPr lang="en-US" sz="2200" dirty="0">
              <a:solidFill>
                <a:schemeClr val="folHlink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764704"/>
            <a:ext cx="7499350" cy="4944616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Leader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leader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of a group is the person who has the most impact on group behavior and beliefs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orders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make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decisions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serves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as a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model,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offers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encouragement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Leadership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can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formal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nformal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Leaders may be appointed, elected, or emerge over time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buClr>
                <a:srgbClr val="002060"/>
              </a:buClr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kind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activities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1">
              <a:lnSpc>
                <a:spcPct val="12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Task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activities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leader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controls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shapes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directs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organizes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while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carrying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out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tasks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Social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activities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leader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concerns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emotional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interpersonal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aspect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interaction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lnSpc>
                <a:spcPct val="120000"/>
              </a:lnSpc>
              <a:buClr>
                <a:srgbClr val="002060"/>
              </a:buClr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Effective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leadership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requires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performing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both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activities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811D-E98B-4423-86B4-0CCA4FC0DF5E}" type="slidenum">
              <a:rPr lang="en-US"/>
              <a:pPr/>
              <a:t>47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7499350" cy="72008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tr-TR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Behavior</a:t>
            </a:r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tr-TR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Groups</a:t>
            </a:r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Leadership</a:t>
            </a:r>
            <a:endParaRPr lang="en-US" sz="2200" dirty="0">
              <a:solidFill>
                <a:schemeClr val="folHlink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764704"/>
            <a:ext cx="7499350" cy="4944616"/>
          </a:xfrm>
        </p:spPr>
        <p:txBody>
          <a:bodyPr/>
          <a:lstStyle/>
          <a:p>
            <a:pPr>
              <a:lnSpc>
                <a:spcPct val="12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Leaders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adopt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styles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leadership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Fiedler’s 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(1978, 1993)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Contingency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Model of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Leadership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Task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Oriented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Leadership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higher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priority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accomplishment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tasks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putting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relations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second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1">
              <a:lnSpc>
                <a:spcPct val="12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Relationship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Oriented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Interpersonal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Leadership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higher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priority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given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emotions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interpersonal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relationships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among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Task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oriented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Relationship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Oriented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leaders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differ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effectiveness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depending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situation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7">
              <a:lnSpc>
                <a:spcPct val="12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ask-oriented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leaders are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most effective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high-control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low-control situations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while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relationship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oriented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leaders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are more effective in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moderate-control situations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4">
              <a:lnSpc>
                <a:spcPct val="120000"/>
              </a:lnSpc>
              <a:buClr>
                <a:srgbClr val="002060"/>
              </a:buClr>
              <a:buFont typeface="Wingdings" pitchFamily="2" charset="2"/>
              <a:buChar char="§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4">
              <a:lnSpc>
                <a:spcPct val="120000"/>
              </a:lnSpc>
              <a:buClr>
                <a:srgbClr val="002060"/>
              </a:buClr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Resim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437112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Taylor, 2006, Prentice Hall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3D8-8322-4E26-A52F-1E19F7C4972A}" type="slidenum">
              <a:rPr lang="en-US"/>
              <a:pPr/>
              <a:t>48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60648"/>
            <a:ext cx="7499350" cy="504056"/>
          </a:xfrm>
        </p:spPr>
        <p:txBody>
          <a:bodyPr>
            <a:normAutofit/>
          </a:bodyPr>
          <a:lstStyle/>
          <a:p>
            <a:r>
              <a:rPr lang="tr-TR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Behavior</a:t>
            </a:r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tr-TR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Groups</a:t>
            </a:r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Leadership</a:t>
            </a:r>
            <a:endParaRPr lang="en-US" sz="2200" dirty="0">
              <a:solidFill>
                <a:schemeClr val="folHlink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692696"/>
            <a:ext cx="7812088" cy="5936705"/>
          </a:xfrm>
        </p:spPr>
        <p:txBody>
          <a:bodyPr/>
          <a:lstStyle/>
          <a:p>
            <a:pPr algn="ctr">
              <a:lnSpc>
                <a:spcPct val="120000"/>
              </a:lnSpc>
              <a:buNone/>
            </a:pP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makes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good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leader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algn="ctr">
              <a:lnSpc>
                <a:spcPct val="120000"/>
              </a:lnSpc>
              <a:buNone/>
            </a:pP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opposing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views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personal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characteristics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vs.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situation</a:t>
            </a:r>
            <a:endParaRPr lang="tr-TR" sz="20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great-person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theory of leadership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suggests that leaders possess particular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characteristics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chemeClr val="accent4">
                  <a:lumMod val="50000"/>
                </a:schemeClr>
              </a:buClr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Some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eople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born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leaders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’.</a:t>
            </a:r>
          </a:p>
          <a:p>
            <a:pPr>
              <a:lnSpc>
                <a:spcPct val="120000"/>
              </a:lnSpc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Studies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comparing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characteristics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leaders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followers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Abilities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skills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Interpersonal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relationships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Motivation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Excelling in abilities that meet the group’s goals;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intellectual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ability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organized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emotionally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stable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strong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interpersonal skills; high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motivation;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ambitious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achievement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oriented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confident; optimistic.</a:t>
            </a:r>
          </a:p>
          <a:p>
            <a:pPr>
              <a:lnSpc>
                <a:spcPct val="120000"/>
              </a:lnSpc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An interactive perspective focuses on the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match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between the needs of the situation and the characteristics of the person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situations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require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qualities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leader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F2F-D655-4875-B343-6C3A6DF9CAD0}" type="slidenum">
              <a:rPr lang="en-US"/>
              <a:pPr/>
              <a:t>5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7499350" cy="720080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in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Groups</a:t>
            </a:r>
            <a:endParaRPr lang="en-US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764704"/>
            <a:ext cx="7818834" cy="5483696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Why does the presence of others motivate us?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18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Zajonc</a:t>
            </a:r>
            <a:r>
              <a:rPr lang="tr-TR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-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Innate tendency for arousal in the presence of others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Evaluation Apprehension</a:t>
            </a:r>
            <a:r>
              <a:rPr lang="tr-TR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concerned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evaluate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us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want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make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 pos.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impression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Distraction-</a:t>
            </a:r>
            <a:r>
              <a:rPr lang="tr-TR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presence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others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distracting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; on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tasks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don’t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require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full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attention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compensate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distraction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trying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harder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Biopsychological</a:t>
            </a:r>
            <a:r>
              <a:rPr lang="tr-TR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Presence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others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evokes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either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challange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threat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responses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.’s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resources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sufficient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challenge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reaction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occurs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 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efficient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cardiovascular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functioning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 &amp;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when resources are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not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sufficient,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threat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re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action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occurs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rgbClr val="C00000"/>
              </a:buClr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en-US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Resim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149080"/>
            <a:ext cx="4896544" cy="238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F2F-D655-4875-B343-6C3A6DF9CAD0}" type="slidenum">
              <a:rPr lang="en-US"/>
              <a:pPr/>
              <a:t>6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7499350" cy="720080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in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Groups</a:t>
            </a:r>
            <a:endParaRPr lang="en-US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764704"/>
            <a:ext cx="7818834" cy="5483696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Social facilitation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inhibition occur when a person’s performance is individually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identifiable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Social Loafing: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When an individual’s contribution to a collective activity cannot be evaluated, individuals often work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less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hard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than they would alone.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Productivity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loss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deliberately exerting less effort to achieve a goal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when work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 a 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u="sng" dirty="0" smtClean="0">
              <a:solidFill>
                <a:srgbClr val="001848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u="sng" dirty="0" err="1" smtClean="0">
                <a:solidFill>
                  <a:srgbClr val="001848"/>
                </a:solidFill>
                <a:latin typeface="Arial" pitchFamily="34" charset="0"/>
                <a:cs typeface="Arial" pitchFamily="34" charset="0"/>
              </a:rPr>
              <a:t>Ringelmann</a:t>
            </a:r>
            <a:r>
              <a:rPr lang="tr-TR" sz="2000" u="sng" dirty="0" smtClean="0">
                <a:solidFill>
                  <a:srgbClr val="001848"/>
                </a:solidFill>
                <a:latin typeface="Arial" pitchFamily="34" charset="0"/>
                <a:cs typeface="Arial" pitchFamily="34" charset="0"/>
              </a:rPr>
              <a:t> (1882-1887):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8 men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pull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                       at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rope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together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achieve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50%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pulling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power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measured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individually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100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studies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demonstrated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social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loafing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effect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on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range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tasks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(e.g.;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creating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noise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cheering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clapping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writing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songs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evaluating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job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candidates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ct val="50000"/>
              </a:spcBef>
              <a:buClr>
                <a:srgbClr val="314F1D"/>
              </a:buClr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en-US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7 Resim" descr="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005064"/>
            <a:ext cx="280831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F2F-D655-4875-B343-6C3A6DF9CAD0}" type="slidenum">
              <a:rPr lang="en-US"/>
              <a:pPr/>
              <a:t>7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720080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in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Groups</a:t>
            </a:r>
            <a:endParaRPr lang="en-US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692696"/>
            <a:ext cx="7818834" cy="5555704"/>
          </a:xfrm>
        </p:spPr>
        <p:txBody>
          <a:bodyPr/>
          <a:lstStyle/>
          <a:p>
            <a:pPr marL="365125" lvl="3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Acc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Karau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Williams</a:t>
            </a:r>
            <a:r>
              <a:rPr lang="tr-T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1993</a:t>
            </a:r>
            <a:r>
              <a:rPr lang="tr-T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)-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Social loafing depends 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How important the person believes his/her contribution is to group success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?</a:t>
            </a:r>
          </a:p>
          <a:p>
            <a:pPr lvl="1">
              <a:buClr>
                <a:srgbClr val="002060"/>
              </a:buCl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How much the person values group success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much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values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potential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outcome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success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lvl="1">
              <a:buClr>
                <a:srgbClr val="002060"/>
              </a:buClr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Reducing Social Loafing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Make each person’s contribution identifiable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Provide rewards for high group productivity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Make task meaningful, complex, or interesting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chemeClr val="accent4">
                  <a:lumMod val="50000"/>
                </a:schemeClr>
              </a:buClr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F2F-D655-4875-B343-6C3A6DF9CAD0}" type="slidenum">
              <a:rPr lang="en-US"/>
              <a:pPr/>
              <a:t>8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720080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in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Groups</a:t>
            </a:r>
            <a:endParaRPr lang="en-US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692696"/>
            <a:ext cx="7818834" cy="5555704"/>
          </a:xfrm>
        </p:spPr>
        <p:txBody>
          <a:bodyPr/>
          <a:lstStyle/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sometimes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extra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hard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order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compensate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unmotivated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coworkers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Social compensation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 person expends great effort to compensate for others in the group.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conditions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social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compensation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person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must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believe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teammates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are performing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inadequately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person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does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trust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he person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must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be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concerned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quality of the group product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00000"/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Williams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Karau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(1991);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examined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btw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personal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effort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trusting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one’s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coworkers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Students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scored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interpersonal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trust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showed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social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loafing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Students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scored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low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interpersonal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trust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showed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social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compensation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50000"/>
              </a:spcBef>
              <a:buClr>
                <a:schemeClr val="accent4">
                  <a:lumMod val="50000"/>
                </a:schemeClr>
              </a:buClr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DF2F-D655-4875-B343-6C3A6DF9CAD0}" type="slidenum">
              <a:rPr lang="en-US"/>
              <a:pPr/>
              <a:t>9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720080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latin typeface="Arial Black" pitchFamily="34" charset="0"/>
              </a:rPr>
              <a:t> in </a:t>
            </a:r>
            <a:r>
              <a:rPr lang="tr-TR" sz="2400" b="1" dirty="0" err="1" smtClean="0">
                <a:solidFill>
                  <a:srgbClr val="C00000"/>
                </a:solidFill>
                <a:latin typeface="Arial Black" pitchFamily="34" charset="0"/>
              </a:rPr>
              <a:t>Groups</a:t>
            </a:r>
            <a:endParaRPr lang="en-US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692696"/>
            <a:ext cx="7818834" cy="5555704"/>
          </a:xfrm>
        </p:spPr>
        <p:txBody>
          <a:bodyPr/>
          <a:lstStyle/>
          <a:p>
            <a:pPr>
              <a:spcBef>
                <a:spcPct val="500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Social 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Impact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Theory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strong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will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be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influence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of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observers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>
              <a:spcBef>
                <a:spcPct val="500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ree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chracteristics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observers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determine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strength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influence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593725" indent="360000">
              <a:spcBef>
                <a:spcPct val="5000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observers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increases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impact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increases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868363" lvl="1" indent="-457200">
              <a:spcBef>
                <a:spcPct val="50000"/>
              </a:spcBef>
              <a:buClr>
                <a:srgbClr val="C00000"/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actor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should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experience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stage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fright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performing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front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50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front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5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people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868363" lvl="1" indent="-457200">
              <a:spcBef>
                <a:spcPct val="50000"/>
              </a:spcBef>
              <a:buClr>
                <a:srgbClr val="C00000"/>
              </a:buClr>
              <a:buSzPct val="100000"/>
              <a:buFont typeface="+mj-lt"/>
              <a:buAutoNum type="arabicPeriod" startAt="2"/>
            </a:pP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trength</a:t>
            </a:r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(importance)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Power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importance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observers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status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1114425" lvl="2" indent="-457200">
              <a:spcBef>
                <a:spcPct val="50000"/>
              </a:spcBef>
              <a:buClr>
                <a:srgbClr val="C00000"/>
              </a:buClr>
              <a:buSzPct val="100000"/>
              <a:buNone/>
            </a:pP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student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feel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worse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presenting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his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study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his/her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teachers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his/her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friends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868363" lvl="1" indent="-457200">
              <a:spcBef>
                <a:spcPct val="50000"/>
              </a:spcBef>
              <a:buClr>
                <a:srgbClr val="C00000"/>
              </a:buClr>
              <a:buSzPct val="100000"/>
              <a:buFont typeface="+mj-lt"/>
              <a:buAutoNum type="arabicPeriod" startAt="2"/>
            </a:pP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mmediacy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Closeness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audience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space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time. </a:t>
            </a:r>
          </a:p>
          <a:p>
            <a:pPr marL="1114425" lvl="2" indent="-457200">
              <a:spcBef>
                <a:spcPct val="50000"/>
              </a:spcBef>
              <a:buClr>
                <a:srgbClr val="C00000"/>
              </a:buClr>
              <a:buSzPct val="100000"/>
              <a:buNone/>
            </a:pP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actor’s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stronger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he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performed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front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live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auidence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taped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future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viewing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50000"/>
              </a:spcBef>
              <a:buClr>
                <a:schemeClr val="accent4">
                  <a:lumMod val="50000"/>
                </a:schemeClr>
              </a:buClr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Özel 2">
      <a:dk1>
        <a:sysClr val="windowText" lastClr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13346</TotalTime>
  <Words>4408</Words>
  <Application>Microsoft Office PowerPoint</Application>
  <PresentationFormat>Ekran Gösterisi (4:3)</PresentationFormat>
  <Paragraphs>591</Paragraphs>
  <Slides>48</Slides>
  <Notes>48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49" baseType="lpstr">
      <vt:lpstr>Gündönümü</vt:lpstr>
      <vt:lpstr>  Chapter 10</vt:lpstr>
      <vt:lpstr>Behavior in Groups</vt:lpstr>
      <vt:lpstr>Behavior in Groups</vt:lpstr>
      <vt:lpstr>Behavior in Groups</vt:lpstr>
      <vt:lpstr>Behavior in Groups</vt:lpstr>
      <vt:lpstr>Behavior in Groups</vt:lpstr>
      <vt:lpstr>Behavior in Groups</vt:lpstr>
      <vt:lpstr>Behavior in Groups</vt:lpstr>
      <vt:lpstr>Behavior in Groups</vt:lpstr>
      <vt:lpstr>Slayt 10</vt:lpstr>
      <vt:lpstr>Slayt 11</vt:lpstr>
      <vt:lpstr>Behavior in Groups - Deindividuation</vt:lpstr>
      <vt:lpstr>Behavior in Groups - Deindividuation</vt:lpstr>
      <vt:lpstr>Behavior in Groups - Crowding</vt:lpstr>
      <vt:lpstr>Behavior in Groups - Crowding</vt:lpstr>
      <vt:lpstr>Behavior in Groups - Crowding</vt:lpstr>
      <vt:lpstr>Behavior in Groups – Basic Features of Groups</vt:lpstr>
      <vt:lpstr>Behavior in Groups – Basic Features of Groups</vt:lpstr>
      <vt:lpstr>Behavior in Groups – Basic Features of Groups</vt:lpstr>
      <vt:lpstr>Behavior in Groups – Basic Features of Groups</vt:lpstr>
      <vt:lpstr>Behavior in Groups – Group Performance</vt:lpstr>
      <vt:lpstr>Behavior in Groups – Group Performance</vt:lpstr>
      <vt:lpstr>Behavior in Groups – Group Performance</vt:lpstr>
      <vt:lpstr>Behavior in Groups – Group Performance</vt:lpstr>
      <vt:lpstr>Behavior in Groups – Group Performance</vt:lpstr>
      <vt:lpstr>Behavior in Groups – Group Performance</vt:lpstr>
      <vt:lpstr>Behavior in Groups – Group Performance</vt:lpstr>
      <vt:lpstr>Behavior in Groups – Group Decision Making</vt:lpstr>
      <vt:lpstr>Behavior in Groups – Group Decision Making</vt:lpstr>
      <vt:lpstr>Behavior in Groups – Group Decision Making</vt:lpstr>
      <vt:lpstr>Behavior in Groups – Group Decision Making</vt:lpstr>
      <vt:lpstr>Behavior in Groups – Group Decision Making</vt:lpstr>
      <vt:lpstr>Slayt 33</vt:lpstr>
      <vt:lpstr>Behavior in Groups – Group Decision Making</vt:lpstr>
      <vt:lpstr> Group Interaction: Competition vs. Cooperation</vt:lpstr>
      <vt:lpstr> Group Interaction: Competition vs. Cooperation</vt:lpstr>
      <vt:lpstr>Slayt 37</vt:lpstr>
      <vt:lpstr> Group Interaction: Competition vs. Cooperation</vt:lpstr>
      <vt:lpstr>Prisoner’s Dilemma: a game used by researchers to study cooperation and competition. Example of Prisoner’s Dilemma Game:</vt:lpstr>
      <vt:lpstr>Typical Prisoner’s Dilemma Game Matrix  or Reward structure</vt:lpstr>
      <vt:lpstr> Group Interaction: Competition vs. Cooperation</vt:lpstr>
      <vt:lpstr> Group Interaction: Competition vs. Cooperation</vt:lpstr>
      <vt:lpstr> Group Interaction: Competition vs. Cooperation</vt:lpstr>
      <vt:lpstr> Group Interaction: Competition vs. Cooperation</vt:lpstr>
      <vt:lpstr> Group Interaction: Competition vs. Cooperation</vt:lpstr>
      <vt:lpstr>Behavior in Groups: Leadership</vt:lpstr>
      <vt:lpstr>Behavior in Groups: Leadership</vt:lpstr>
      <vt:lpstr>Behavior in Groups: Leadership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HP</dc:creator>
  <cp:lastModifiedBy>HP</cp:lastModifiedBy>
  <cp:revision>880</cp:revision>
  <dcterms:created xsi:type="dcterms:W3CDTF">2013-10-07T11:18:50Z</dcterms:created>
  <dcterms:modified xsi:type="dcterms:W3CDTF">2014-04-25T10:24:18Z</dcterms:modified>
</cp:coreProperties>
</file>